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9" r:id="rId4"/>
    <p:sldId id="263" r:id="rId5"/>
    <p:sldId id="260" r:id="rId6"/>
    <p:sldId id="258" r:id="rId7"/>
    <p:sldId id="279" r:id="rId8"/>
    <p:sldId id="280" r:id="rId9"/>
    <p:sldId id="261" r:id="rId10"/>
    <p:sldId id="262" r:id="rId11"/>
    <p:sldId id="288" r:id="rId12"/>
    <p:sldId id="289" r:id="rId13"/>
    <p:sldId id="290" r:id="rId14"/>
    <p:sldId id="344" r:id="rId15"/>
    <p:sldId id="345" r:id="rId16"/>
    <p:sldId id="291" r:id="rId17"/>
    <p:sldId id="292" r:id="rId18"/>
    <p:sldId id="293" r:id="rId19"/>
    <p:sldId id="346" r:id="rId20"/>
    <p:sldId id="347" r:id="rId21"/>
    <p:sldId id="315" r:id="rId22"/>
    <p:sldId id="264" r:id="rId23"/>
    <p:sldId id="266" r:id="rId24"/>
    <p:sldId id="281" r:id="rId25"/>
    <p:sldId id="318" r:id="rId26"/>
    <p:sldId id="282" r:id="rId27"/>
    <p:sldId id="283" r:id="rId28"/>
    <p:sldId id="284" r:id="rId29"/>
    <p:sldId id="285" r:id="rId30"/>
    <p:sldId id="296" r:id="rId31"/>
    <p:sldId id="297" r:id="rId32"/>
    <p:sldId id="319" r:id="rId33"/>
    <p:sldId id="320" r:id="rId34"/>
    <p:sldId id="321" r:id="rId35"/>
    <p:sldId id="299" r:id="rId36"/>
    <p:sldId id="348" r:id="rId37"/>
    <p:sldId id="267" r:id="rId38"/>
    <p:sldId id="303" r:id="rId39"/>
    <p:sldId id="304" r:id="rId40"/>
    <p:sldId id="305" r:id="rId41"/>
    <p:sldId id="306" r:id="rId42"/>
    <p:sldId id="307" r:id="rId43"/>
    <p:sldId id="308" r:id="rId44"/>
    <p:sldId id="339" r:id="rId45"/>
    <p:sldId id="340" r:id="rId46"/>
    <p:sldId id="309" r:id="rId47"/>
    <p:sldId id="310" r:id="rId48"/>
    <p:sldId id="330" r:id="rId49"/>
    <p:sldId id="331" r:id="rId50"/>
    <p:sldId id="312" r:id="rId51"/>
    <p:sldId id="332" r:id="rId52"/>
    <p:sldId id="333" r:id="rId53"/>
    <p:sldId id="334" r:id="rId54"/>
    <p:sldId id="341" r:id="rId55"/>
    <p:sldId id="342" r:id="rId56"/>
    <p:sldId id="343" r:id="rId57"/>
    <p:sldId id="311" r:id="rId58"/>
    <p:sldId id="313" r:id="rId59"/>
    <p:sldId id="314" r:id="rId60"/>
    <p:sldId id="329" r:id="rId61"/>
    <p:sldId id="322" r:id="rId62"/>
    <p:sldId id="323" r:id="rId63"/>
    <p:sldId id="324" r:id="rId64"/>
    <p:sldId id="325" r:id="rId65"/>
    <p:sldId id="338" r:id="rId66"/>
    <p:sldId id="326" r:id="rId67"/>
    <p:sldId id="327" r:id="rId68"/>
    <p:sldId id="328" r:id="rId69"/>
    <p:sldId id="335" r:id="rId70"/>
    <p:sldId id="336" r:id="rId71"/>
    <p:sldId id="337" r:id="rId72"/>
    <p:sldId id="349" r:id="rId73"/>
    <p:sldId id="350" r:id="rId74"/>
    <p:sldId id="351" r:id="rId75"/>
    <p:sldId id="352" r:id="rId76"/>
    <p:sldId id="353" r:id="rId77"/>
    <p:sldId id="354" r:id="rId78"/>
    <p:sldId id="355" r:id="rId79"/>
    <p:sldId id="356" r:id="rId80"/>
    <p:sldId id="357" r:id="rId81"/>
    <p:sldId id="358" r:id="rId82"/>
    <p:sldId id="359" r:id="rId83"/>
    <p:sldId id="360" r:id="rId84"/>
    <p:sldId id="361" r:id="rId85"/>
    <p:sldId id="362" r:id="rId86"/>
    <p:sldId id="363" r:id="rId8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F11A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77" d="100"/>
          <a:sy n="77" d="100"/>
        </p:scale>
        <p:origin x="492"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5BB1A0-306C-7296-BA43-69E81F4DFE1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84CED1DA-F124-BA48-9A52-D3154BC72C0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49091E71-959B-9671-99EE-733AE536B546}"/>
              </a:ext>
            </a:extLst>
          </p:cNvPr>
          <p:cNvSpPr>
            <a:spLocks noGrp="1"/>
          </p:cNvSpPr>
          <p:nvPr>
            <p:ph type="dt" sz="half" idx="10"/>
          </p:nvPr>
        </p:nvSpPr>
        <p:spPr/>
        <p:txBody>
          <a:bodyPr/>
          <a:lstStyle/>
          <a:p>
            <a:fld id="{3868DB28-5048-4D64-97B8-4B16621A3FD3}" type="datetimeFigureOut">
              <a:rPr lang="en-IN" smtClean="0"/>
              <a:t>27-09-2023</a:t>
            </a:fld>
            <a:endParaRPr lang="en-IN"/>
          </a:p>
        </p:txBody>
      </p:sp>
      <p:sp>
        <p:nvSpPr>
          <p:cNvPr id="5" name="Footer Placeholder 4">
            <a:extLst>
              <a:ext uri="{FF2B5EF4-FFF2-40B4-BE49-F238E27FC236}">
                <a16:creationId xmlns:a16="http://schemas.microsoft.com/office/drawing/2014/main" id="{DCCE3971-0CC5-31E8-165F-B21A204D9AB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80C9A8E-CF1C-C34D-1112-8512870E19A8}"/>
              </a:ext>
            </a:extLst>
          </p:cNvPr>
          <p:cNvSpPr>
            <a:spLocks noGrp="1"/>
          </p:cNvSpPr>
          <p:nvPr>
            <p:ph type="sldNum" sz="quarter" idx="12"/>
          </p:nvPr>
        </p:nvSpPr>
        <p:spPr/>
        <p:txBody>
          <a:bodyPr/>
          <a:lstStyle/>
          <a:p>
            <a:fld id="{D3B47D8C-B755-4B62-9076-E7F57EC5029B}" type="slidenum">
              <a:rPr lang="en-IN" smtClean="0"/>
              <a:t>‹#›</a:t>
            </a:fld>
            <a:endParaRPr lang="en-IN"/>
          </a:p>
        </p:txBody>
      </p:sp>
    </p:spTree>
    <p:extLst>
      <p:ext uri="{BB962C8B-B14F-4D97-AF65-F5344CB8AC3E}">
        <p14:creationId xmlns:p14="http://schemas.microsoft.com/office/powerpoint/2010/main" val="41059776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4A16E8-76BD-F00B-E7FC-BD740A05D85B}"/>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6074CCBD-EE6E-68BC-7076-D3BF89E17DF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3712A13-64E7-E78C-98AE-6282C19A4167}"/>
              </a:ext>
            </a:extLst>
          </p:cNvPr>
          <p:cNvSpPr>
            <a:spLocks noGrp="1"/>
          </p:cNvSpPr>
          <p:nvPr>
            <p:ph type="dt" sz="half" idx="10"/>
          </p:nvPr>
        </p:nvSpPr>
        <p:spPr/>
        <p:txBody>
          <a:bodyPr/>
          <a:lstStyle/>
          <a:p>
            <a:fld id="{3868DB28-5048-4D64-97B8-4B16621A3FD3}" type="datetimeFigureOut">
              <a:rPr lang="en-IN" smtClean="0"/>
              <a:t>27-09-2023</a:t>
            </a:fld>
            <a:endParaRPr lang="en-IN"/>
          </a:p>
        </p:txBody>
      </p:sp>
      <p:sp>
        <p:nvSpPr>
          <p:cNvPr id="5" name="Footer Placeholder 4">
            <a:extLst>
              <a:ext uri="{FF2B5EF4-FFF2-40B4-BE49-F238E27FC236}">
                <a16:creationId xmlns:a16="http://schemas.microsoft.com/office/drawing/2014/main" id="{B6EA0D42-28D6-F946-2116-1CA03B08A64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51FDB4D-AC23-FF79-46B1-8515F772255C}"/>
              </a:ext>
            </a:extLst>
          </p:cNvPr>
          <p:cNvSpPr>
            <a:spLocks noGrp="1"/>
          </p:cNvSpPr>
          <p:nvPr>
            <p:ph type="sldNum" sz="quarter" idx="12"/>
          </p:nvPr>
        </p:nvSpPr>
        <p:spPr/>
        <p:txBody>
          <a:bodyPr/>
          <a:lstStyle/>
          <a:p>
            <a:fld id="{D3B47D8C-B755-4B62-9076-E7F57EC5029B}" type="slidenum">
              <a:rPr lang="en-IN" smtClean="0"/>
              <a:t>‹#›</a:t>
            </a:fld>
            <a:endParaRPr lang="en-IN"/>
          </a:p>
        </p:txBody>
      </p:sp>
    </p:spTree>
    <p:extLst>
      <p:ext uri="{BB962C8B-B14F-4D97-AF65-F5344CB8AC3E}">
        <p14:creationId xmlns:p14="http://schemas.microsoft.com/office/powerpoint/2010/main" val="1823303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EB5AC8A-C536-BAC0-E727-541C3948E60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C43123CA-61BB-A083-6127-CFCD7CF9FCB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FFEA685-D9ED-3699-E90E-3D0D832E766C}"/>
              </a:ext>
            </a:extLst>
          </p:cNvPr>
          <p:cNvSpPr>
            <a:spLocks noGrp="1"/>
          </p:cNvSpPr>
          <p:nvPr>
            <p:ph type="dt" sz="half" idx="10"/>
          </p:nvPr>
        </p:nvSpPr>
        <p:spPr/>
        <p:txBody>
          <a:bodyPr/>
          <a:lstStyle/>
          <a:p>
            <a:fld id="{3868DB28-5048-4D64-97B8-4B16621A3FD3}" type="datetimeFigureOut">
              <a:rPr lang="en-IN" smtClean="0"/>
              <a:t>27-09-2023</a:t>
            </a:fld>
            <a:endParaRPr lang="en-IN"/>
          </a:p>
        </p:txBody>
      </p:sp>
      <p:sp>
        <p:nvSpPr>
          <p:cNvPr id="5" name="Footer Placeholder 4">
            <a:extLst>
              <a:ext uri="{FF2B5EF4-FFF2-40B4-BE49-F238E27FC236}">
                <a16:creationId xmlns:a16="http://schemas.microsoft.com/office/drawing/2014/main" id="{E2289000-64C0-B9BC-0EB0-C0594CB3EFD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F34AED2-6EC1-883C-3935-F27798A65964}"/>
              </a:ext>
            </a:extLst>
          </p:cNvPr>
          <p:cNvSpPr>
            <a:spLocks noGrp="1"/>
          </p:cNvSpPr>
          <p:nvPr>
            <p:ph type="sldNum" sz="quarter" idx="12"/>
          </p:nvPr>
        </p:nvSpPr>
        <p:spPr/>
        <p:txBody>
          <a:bodyPr/>
          <a:lstStyle/>
          <a:p>
            <a:fld id="{D3B47D8C-B755-4B62-9076-E7F57EC5029B}" type="slidenum">
              <a:rPr lang="en-IN" smtClean="0"/>
              <a:t>‹#›</a:t>
            </a:fld>
            <a:endParaRPr lang="en-IN"/>
          </a:p>
        </p:txBody>
      </p:sp>
    </p:spTree>
    <p:extLst>
      <p:ext uri="{BB962C8B-B14F-4D97-AF65-F5344CB8AC3E}">
        <p14:creationId xmlns:p14="http://schemas.microsoft.com/office/powerpoint/2010/main" val="12667558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339692-DAA2-235D-2A94-64AFC4CACF34}"/>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32FB605A-D3DC-65B3-EFB5-DDDA4FB2BA9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4A37F7B-4D34-49C1-9DFC-EF22457002EB}"/>
              </a:ext>
            </a:extLst>
          </p:cNvPr>
          <p:cNvSpPr>
            <a:spLocks noGrp="1"/>
          </p:cNvSpPr>
          <p:nvPr>
            <p:ph type="dt" sz="half" idx="10"/>
          </p:nvPr>
        </p:nvSpPr>
        <p:spPr/>
        <p:txBody>
          <a:bodyPr/>
          <a:lstStyle/>
          <a:p>
            <a:fld id="{3868DB28-5048-4D64-97B8-4B16621A3FD3}" type="datetimeFigureOut">
              <a:rPr lang="en-IN" smtClean="0"/>
              <a:t>27-09-2023</a:t>
            </a:fld>
            <a:endParaRPr lang="en-IN"/>
          </a:p>
        </p:txBody>
      </p:sp>
      <p:sp>
        <p:nvSpPr>
          <p:cNvPr id="5" name="Footer Placeholder 4">
            <a:extLst>
              <a:ext uri="{FF2B5EF4-FFF2-40B4-BE49-F238E27FC236}">
                <a16:creationId xmlns:a16="http://schemas.microsoft.com/office/drawing/2014/main" id="{EE85E370-4A9C-FA20-98C0-2E77366B18E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0D7229B-CF33-4509-91C2-C348AA5A9E42}"/>
              </a:ext>
            </a:extLst>
          </p:cNvPr>
          <p:cNvSpPr>
            <a:spLocks noGrp="1"/>
          </p:cNvSpPr>
          <p:nvPr>
            <p:ph type="sldNum" sz="quarter" idx="12"/>
          </p:nvPr>
        </p:nvSpPr>
        <p:spPr/>
        <p:txBody>
          <a:bodyPr/>
          <a:lstStyle/>
          <a:p>
            <a:fld id="{D3B47D8C-B755-4B62-9076-E7F57EC5029B}" type="slidenum">
              <a:rPr lang="en-IN" smtClean="0"/>
              <a:t>‹#›</a:t>
            </a:fld>
            <a:endParaRPr lang="en-IN"/>
          </a:p>
        </p:txBody>
      </p:sp>
    </p:spTree>
    <p:extLst>
      <p:ext uri="{BB962C8B-B14F-4D97-AF65-F5344CB8AC3E}">
        <p14:creationId xmlns:p14="http://schemas.microsoft.com/office/powerpoint/2010/main" val="7659377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B4A385-23C6-5030-1168-DB88624BD40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9874F26C-C3C7-84E9-5DE1-74095EC21C0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3E6D442-701E-9C2B-1B9E-1C86FA6BCC3A}"/>
              </a:ext>
            </a:extLst>
          </p:cNvPr>
          <p:cNvSpPr>
            <a:spLocks noGrp="1"/>
          </p:cNvSpPr>
          <p:nvPr>
            <p:ph type="dt" sz="half" idx="10"/>
          </p:nvPr>
        </p:nvSpPr>
        <p:spPr/>
        <p:txBody>
          <a:bodyPr/>
          <a:lstStyle/>
          <a:p>
            <a:fld id="{3868DB28-5048-4D64-97B8-4B16621A3FD3}" type="datetimeFigureOut">
              <a:rPr lang="en-IN" smtClean="0"/>
              <a:t>27-09-2023</a:t>
            </a:fld>
            <a:endParaRPr lang="en-IN"/>
          </a:p>
        </p:txBody>
      </p:sp>
      <p:sp>
        <p:nvSpPr>
          <p:cNvPr id="5" name="Footer Placeholder 4">
            <a:extLst>
              <a:ext uri="{FF2B5EF4-FFF2-40B4-BE49-F238E27FC236}">
                <a16:creationId xmlns:a16="http://schemas.microsoft.com/office/drawing/2014/main" id="{2FA8A0D3-BE13-8999-C547-8DEC2190FCE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4CAB6A1-9183-8996-F4C7-9FEDA10E0592}"/>
              </a:ext>
            </a:extLst>
          </p:cNvPr>
          <p:cNvSpPr>
            <a:spLocks noGrp="1"/>
          </p:cNvSpPr>
          <p:nvPr>
            <p:ph type="sldNum" sz="quarter" idx="12"/>
          </p:nvPr>
        </p:nvSpPr>
        <p:spPr/>
        <p:txBody>
          <a:bodyPr/>
          <a:lstStyle/>
          <a:p>
            <a:fld id="{D3B47D8C-B755-4B62-9076-E7F57EC5029B}" type="slidenum">
              <a:rPr lang="en-IN" smtClean="0"/>
              <a:t>‹#›</a:t>
            </a:fld>
            <a:endParaRPr lang="en-IN"/>
          </a:p>
        </p:txBody>
      </p:sp>
    </p:spTree>
    <p:extLst>
      <p:ext uri="{BB962C8B-B14F-4D97-AF65-F5344CB8AC3E}">
        <p14:creationId xmlns:p14="http://schemas.microsoft.com/office/powerpoint/2010/main" val="10474236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3107A0-A045-1DE6-D420-4434FD3E708A}"/>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B67661B4-4F5A-6A8D-8FBF-FE765C1CC8F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0A14CF7E-6034-C6FF-FE27-A0D0AEEF54F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3E23E31E-94E7-DAE0-F90A-EC42A6233DB4}"/>
              </a:ext>
            </a:extLst>
          </p:cNvPr>
          <p:cNvSpPr>
            <a:spLocks noGrp="1"/>
          </p:cNvSpPr>
          <p:nvPr>
            <p:ph type="dt" sz="half" idx="10"/>
          </p:nvPr>
        </p:nvSpPr>
        <p:spPr/>
        <p:txBody>
          <a:bodyPr/>
          <a:lstStyle/>
          <a:p>
            <a:fld id="{3868DB28-5048-4D64-97B8-4B16621A3FD3}" type="datetimeFigureOut">
              <a:rPr lang="en-IN" smtClean="0"/>
              <a:t>27-09-2023</a:t>
            </a:fld>
            <a:endParaRPr lang="en-IN"/>
          </a:p>
        </p:txBody>
      </p:sp>
      <p:sp>
        <p:nvSpPr>
          <p:cNvPr id="6" name="Footer Placeholder 5">
            <a:extLst>
              <a:ext uri="{FF2B5EF4-FFF2-40B4-BE49-F238E27FC236}">
                <a16:creationId xmlns:a16="http://schemas.microsoft.com/office/drawing/2014/main" id="{8A593C81-8A69-F59F-70EB-3CA4242D040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E7396605-05E2-B61F-67D5-D040DC049DC4}"/>
              </a:ext>
            </a:extLst>
          </p:cNvPr>
          <p:cNvSpPr>
            <a:spLocks noGrp="1"/>
          </p:cNvSpPr>
          <p:nvPr>
            <p:ph type="sldNum" sz="quarter" idx="12"/>
          </p:nvPr>
        </p:nvSpPr>
        <p:spPr/>
        <p:txBody>
          <a:bodyPr/>
          <a:lstStyle/>
          <a:p>
            <a:fld id="{D3B47D8C-B755-4B62-9076-E7F57EC5029B}" type="slidenum">
              <a:rPr lang="en-IN" smtClean="0"/>
              <a:t>‹#›</a:t>
            </a:fld>
            <a:endParaRPr lang="en-IN"/>
          </a:p>
        </p:txBody>
      </p:sp>
    </p:spTree>
    <p:extLst>
      <p:ext uri="{BB962C8B-B14F-4D97-AF65-F5344CB8AC3E}">
        <p14:creationId xmlns:p14="http://schemas.microsoft.com/office/powerpoint/2010/main" val="24098346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C20CD1-4AE0-78FD-89AF-82EF8F899E34}"/>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5FED7308-0DF4-2C90-B20D-4FCBDF0356A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139E2DD-E71F-59B1-98EF-9A49FE98F87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36918153-426E-04F1-14DE-5F21081B131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74E91E8-283D-A268-1D5D-AF89835DAAD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593A71EC-0B27-06A9-F3F2-A1F5CC6519A3}"/>
              </a:ext>
            </a:extLst>
          </p:cNvPr>
          <p:cNvSpPr>
            <a:spLocks noGrp="1"/>
          </p:cNvSpPr>
          <p:nvPr>
            <p:ph type="dt" sz="half" idx="10"/>
          </p:nvPr>
        </p:nvSpPr>
        <p:spPr/>
        <p:txBody>
          <a:bodyPr/>
          <a:lstStyle/>
          <a:p>
            <a:fld id="{3868DB28-5048-4D64-97B8-4B16621A3FD3}" type="datetimeFigureOut">
              <a:rPr lang="en-IN" smtClean="0"/>
              <a:t>27-09-2023</a:t>
            </a:fld>
            <a:endParaRPr lang="en-IN"/>
          </a:p>
        </p:txBody>
      </p:sp>
      <p:sp>
        <p:nvSpPr>
          <p:cNvPr id="8" name="Footer Placeholder 7">
            <a:extLst>
              <a:ext uri="{FF2B5EF4-FFF2-40B4-BE49-F238E27FC236}">
                <a16:creationId xmlns:a16="http://schemas.microsoft.com/office/drawing/2014/main" id="{696EA6B1-46B9-C4A6-51F2-BD3EC9301F9B}"/>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D164774A-E731-391A-402A-22908169AC0E}"/>
              </a:ext>
            </a:extLst>
          </p:cNvPr>
          <p:cNvSpPr>
            <a:spLocks noGrp="1"/>
          </p:cNvSpPr>
          <p:nvPr>
            <p:ph type="sldNum" sz="quarter" idx="12"/>
          </p:nvPr>
        </p:nvSpPr>
        <p:spPr/>
        <p:txBody>
          <a:bodyPr/>
          <a:lstStyle/>
          <a:p>
            <a:fld id="{D3B47D8C-B755-4B62-9076-E7F57EC5029B}" type="slidenum">
              <a:rPr lang="en-IN" smtClean="0"/>
              <a:t>‹#›</a:t>
            </a:fld>
            <a:endParaRPr lang="en-IN"/>
          </a:p>
        </p:txBody>
      </p:sp>
    </p:spTree>
    <p:extLst>
      <p:ext uri="{BB962C8B-B14F-4D97-AF65-F5344CB8AC3E}">
        <p14:creationId xmlns:p14="http://schemas.microsoft.com/office/powerpoint/2010/main" val="42090103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15C1F0-0C00-A23E-2745-886DEF3A79B2}"/>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78943C70-9F5D-2CB3-0D9C-806FDE95F245}"/>
              </a:ext>
            </a:extLst>
          </p:cNvPr>
          <p:cNvSpPr>
            <a:spLocks noGrp="1"/>
          </p:cNvSpPr>
          <p:nvPr>
            <p:ph type="dt" sz="half" idx="10"/>
          </p:nvPr>
        </p:nvSpPr>
        <p:spPr/>
        <p:txBody>
          <a:bodyPr/>
          <a:lstStyle/>
          <a:p>
            <a:fld id="{3868DB28-5048-4D64-97B8-4B16621A3FD3}" type="datetimeFigureOut">
              <a:rPr lang="en-IN" smtClean="0"/>
              <a:t>27-09-2023</a:t>
            </a:fld>
            <a:endParaRPr lang="en-IN"/>
          </a:p>
        </p:txBody>
      </p:sp>
      <p:sp>
        <p:nvSpPr>
          <p:cNvPr id="4" name="Footer Placeholder 3">
            <a:extLst>
              <a:ext uri="{FF2B5EF4-FFF2-40B4-BE49-F238E27FC236}">
                <a16:creationId xmlns:a16="http://schemas.microsoft.com/office/drawing/2014/main" id="{D3C3C651-5B89-CD13-C769-043B64772D2F}"/>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57ED12CA-A7F0-0E87-4793-0361ABC4C1C0}"/>
              </a:ext>
            </a:extLst>
          </p:cNvPr>
          <p:cNvSpPr>
            <a:spLocks noGrp="1"/>
          </p:cNvSpPr>
          <p:nvPr>
            <p:ph type="sldNum" sz="quarter" idx="12"/>
          </p:nvPr>
        </p:nvSpPr>
        <p:spPr/>
        <p:txBody>
          <a:bodyPr/>
          <a:lstStyle/>
          <a:p>
            <a:fld id="{D3B47D8C-B755-4B62-9076-E7F57EC5029B}" type="slidenum">
              <a:rPr lang="en-IN" smtClean="0"/>
              <a:t>‹#›</a:t>
            </a:fld>
            <a:endParaRPr lang="en-IN"/>
          </a:p>
        </p:txBody>
      </p:sp>
    </p:spTree>
    <p:extLst>
      <p:ext uri="{BB962C8B-B14F-4D97-AF65-F5344CB8AC3E}">
        <p14:creationId xmlns:p14="http://schemas.microsoft.com/office/powerpoint/2010/main" val="19868605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8E31367-43B0-8D05-7DD8-662E856D48DD}"/>
              </a:ext>
            </a:extLst>
          </p:cNvPr>
          <p:cNvSpPr>
            <a:spLocks noGrp="1"/>
          </p:cNvSpPr>
          <p:nvPr>
            <p:ph type="dt" sz="half" idx="10"/>
          </p:nvPr>
        </p:nvSpPr>
        <p:spPr/>
        <p:txBody>
          <a:bodyPr/>
          <a:lstStyle/>
          <a:p>
            <a:fld id="{3868DB28-5048-4D64-97B8-4B16621A3FD3}" type="datetimeFigureOut">
              <a:rPr lang="en-IN" smtClean="0"/>
              <a:t>27-09-2023</a:t>
            </a:fld>
            <a:endParaRPr lang="en-IN"/>
          </a:p>
        </p:txBody>
      </p:sp>
      <p:sp>
        <p:nvSpPr>
          <p:cNvPr id="3" name="Footer Placeholder 2">
            <a:extLst>
              <a:ext uri="{FF2B5EF4-FFF2-40B4-BE49-F238E27FC236}">
                <a16:creationId xmlns:a16="http://schemas.microsoft.com/office/drawing/2014/main" id="{357EB22F-E89C-49E3-6F73-2DBBEA3A4C59}"/>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63EB44CF-8BA6-51C4-1B6E-BED0819396BA}"/>
              </a:ext>
            </a:extLst>
          </p:cNvPr>
          <p:cNvSpPr>
            <a:spLocks noGrp="1"/>
          </p:cNvSpPr>
          <p:nvPr>
            <p:ph type="sldNum" sz="quarter" idx="12"/>
          </p:nvPr>
        </p:nvSpPr>
        <p:spPr/>
        <p:txBody>
          <a:bodyPr/>
          <a:lstStyle/>
          <a:p>
            <a:fld id="{D3B47D8C-B755-4B62-9076-E7F57EC5029B}" type="slidenum">
              <a:rPr lang="en-IN" smtClean="0"/>
              <a:t>‹#›</a:t>
            </a:fld>
            <a:endParaRPr lang="en-IN"/>
          </a:p>
        </p:txBody>
      </p:sp>
    </p:spTree>
    <p:extLst>
      <p:ext uri="{BB962C8B-B14F-4D97-AF65-F5344CB8AC3E}">
        <p14:creationId xmlns:p14="http://schemas.microsoft.com/office/powerpoint/2010/main" val="4584430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C09242-F40E-8547-F1A8-370E1D77D2C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480035BA-EE02-F93F-A813-047956CCA6D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79FA1059-E230-9A84-8F43-65E3C11C94F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7457953-6329-9854-7E3A-8577F5974E07}"/>
              </a:ext>
            </a:extLst>
          </p:cNvPr>
          <p:cNvSpPr>
            <a:spLocks noGrp="1"/>
          </p:cNvSpPr>
          <p:nvPr>
            <p:ph type="dt" sz="half" idx="10"/>
          </p:nvPr>
        </p:nvSpPr>
        <p:spPr/>
        <p:txBody>
          <a:bodyPr/>
          <a:lstStyle/>
          <a:p>
            <a:fld id="{3868DB28-5048-4D64-97B8-4B16621A3FD3}" type="datetimeFigureOut">
              <a:rPr lang="en-IN" smtClean="0"/>
              <a:t>27-09-2023</a:t>
            </a:fld>
            <a:endParaRPr lang="en-IN"/>
          </a:p>
        </p:txBody>
      </p:sp>
      <p:sp>
        <p:nvSpPr>
          <p:cNvPr id="6" name="Footer Placeholder 5">
            <a:extLst>
              <a:ext uri="{FF2B5EF4-FFF2-40B4-BE49-F238E27FC236}">
                <a16:creationId xmlns:a16="http://schemas.microsoft.com/office/drawing/2014/main" id="{4CC46F37-6E14-4898-28E8-751391ECCEE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D53FAD3-3623-852D-4EA8-D27B21FF33F5}"/>
              </a:ext>
            </a:extLst>
          </p:cNvPr>
          <p:cNvSpPr>
            <a:spLocks noGrp="1"/>
          </p:cNvSpPr>
          <p:nvPr>
            <p:ph type="sldNum" sz="quarter" idx="12"/>
          </p:nvPr>
        </p:nvSpPr>
        <p:spPr/>
        <p:txBody>
          <a:bodyPr/>
          <a:lstStyle/>
          <a:p>
            <a:fld id="{D3B47D8C-B755-4B62-9076-E7F57EC5029B}" type="slidenum">
              <a:rPr lang="en-IN" smtClean="0"/>
              <a:t>‹#›</a:t>
            </a:fld>
            <a:endParaRPr lang="en-IN"/>
          </a:p>
        </p:txBody>
      </p:sp>
    </p:spTree>
    <p:extLst>
      <p:ext uri="{BB962C8B-B14F-4D97-AF65-F5344CB8AC3E}">
        <p14:creationId xmlns:p14="http://schemas.microsoft.com/office/powerpoint/2010/main" val="31755860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92C655-FF82-667F-01F2-1F208840D48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0B52B737-32AB-D695-C73B-8745C1640FA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FAFD27AB-60C3-F344-DFCF-8EB77A71EBF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4958ED9-7634-E3FA-B3BE-E9F6289DA950}"/>
              </a:ext>
            </a:extLst>
          </p:cNvPr>
          <p:cNvSpPr>
            <a:spLocks noGrp="1"/>
          </p:cNvSpPr>
          <p:nvPr>
            <p:ph type="dt" sz="half" idx="10"/>
          </p:nvPr>
        </p:nvSpPr>
        <p:spPr/>
        <p:txBody>
          <a:bodyPr/>
          <a:lstStyle/>
          <a:p>
            <a:fld id="{3868DB28-5048-4D64-97B8-4B16621A3FD3}" type="datetimeFigureOut">
              <a:rPr lang="en-IN" smtClean="0"/>
              <a:t>27-09-2023</a:t>
            </a:fld>
            <a:endParaRPr lang="en-IN"/>
          </a:p>
        </p:txBody>
      </p:sp>
      <p:sp>
        <p:nvSpPr>
          <p:cNvPr id="6" name="Footer Placeholder 5">
            <a:extLst>
              <a:ext uri="{FF2B5EF4-FFF2-40B4-BE49-F238E27FC236}">
                <a16:creationId xmlns:a16="http://schemas.microsoft.com/office/drawing/2014/main" id="{10F88527-E9B4-D3D6-0173-08740206F2C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A4FFA6A-171B-7E2E-C026-84706CBD9A11}"/>
              </a:ext>
            </a:extLst>
          </p:cNvPr>
          <p:cNvSpPr>
            <a:spLocks noGrp="1"/>
          </p:cNvSpPr>
          <p:nvPr>
            <p:ph type="sldNum" sz="quarter" idx="12"/>
          </p:nvPr>
        </p:nvSpPr>
        <p:spPr/>
        <p:txBody>
          <a:bodyPr/>
          <a:lstStyle/>
          <a:p>
            <a:fld id="{D3B47D8C-B755-4B62-9076-E7F57EC5029B}" type="slidenum">
              <a:rPr lang="en-IN" smtClean="0"/>
              <a:t>‹#›</a:t>
            </a:fld>
            <a:endParaRPr lang="en-IN"/>
          </a:p>
        </p:txBody>
      </p:sp>
    </p:spTree>
    <p:extLst>
      <p:ext uri="{BB962C8B-B14F-4D97-AF65-F5344CB8AC3E}">
        <p14:creationId xmlns:p14="http://schemas.microsoft.com/office/powerpoint/2010/main" val="4621928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2592687-8E9D-0037-F6DD-57FFD9C392D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528C9290-67BC-5CC7-F96F-6D77DF27573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03C6B31-8DC1-B904-CF90-7F7912A8D94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868DB28-5048-4D64-97B8-4B16621A3FD3}" type="datetimeFigureOut">
              <a:rPr lang="en-IN" smtClean="0"/>
              <a:t>27-09-2023</a:t>
            </a:fld>
            <a:endParaRPr lang="en-IN"/>
          </a:p>
        </p:txBody>
      </p:sp>
      <p:sp>
        <p:nvSpPr>
          <p:cNvPr id="5" name="Footer Placeholder 4">
            <a:extLst>
              <a:ext uri="{FF2B5EF4-FFF2-40B4-BE49-F238E27FC236}">
                <a16:creationId xmlns:a16="http://schemas.microsoft.com/office/drawing/2014/main" id="{AF1C50E5-6589-3D32-345E-00B28BA6EAB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86D8C013-D9BD-D957-A1F9-3010F8349A6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3B47D8C-B755-4B62-9076-E7F57EC5029B}" type="slidenum">
              <a:rPr lang="en-IN" smtClean="0"/>
              <a:t>‹#›</a:t>
            </a:fld>
            <a:endParaRPr lang="en-IN"/>
          </a:p>
        </p:txBody>
      </p:sp>
    </p:spTree>
    <p:extLst>
      <p:ext uri="{BB962C8B-B14F-4D97-AF65-F5344CB8AC3E}">
        <p14:creationId xmlns:p14="http://schemas.microsoft.com/office/powerpoint/2010/main" val="17494188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em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Layout" Target="../slideLayouts/slideLayout2.xml"/><Relationship Id="rId4" Type="http://schemas.openxmlformats.org/officeDocument/2006/relationships/image" Target="../media/image18.jp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hyperlink" Target="https://www.geeksforgeeks.org/lesk-algorithm-in-nlp-python/" TargetMode="Externa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8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397B30-C8BF-EC33-F6F4-7BBBA5AC89D2}"/>
              </a:ext>
            </a:extLst>
          </p:cNvPr>
          <p:cNvSpPr>
            <a:spLocks noGrp="1"/>
          </p:cNvSpPr>
          <p:nvPr>
            <p:ph type="ctrTitle"/>
          </p:nvPr>
        </p:nvSpPr>
        <p:spPr/>
        <p:txBody>
          <a:bodyPr/>
          <a:lstStyle/>
          <a:p>
            <a:r>
              <a:rPr lang="en-IN" dirty="0"/>
              <a:t>Module 4</a:t>
            </a:r>
          </a:p>
        </p:txBody>
      </p:sp>
      <p:sp>
        <p:nvSpPr>
          <p:cNvPr id="3" name="Subtitle 2">
            <a:extLst>
              <a:ext uri="{FF2B5EF4-FFF2-40B4-BE49-F238E27FC236}">
                <a16:creationId xmlns:a16="http://schemas.microsoft.com/office/drawing/2014/main" id="{F8089D8E-152E-ECF7-8503-FA3FC1AA235A}"/>
              </a:ext>
            </a:extLst>
          </p:cNvPr>
          <p:cNvSpPr>
            <a:spLocks noGrp="1"/>
          </p:cNvSpPr>
          <p:nvPr>
            <p:ph type="subTitle" idx="1"/>
          </p:nvPr>
        </p:nvSpPr>
        <p:spPr/>
        <p:txBody>
          <a:bodyPr>
            <a:normAutofit/>
          </a:bodyPr>
          <a:lstStyle/>
          <a:p>
            <a:r>
              <a:rPr lang="en-IN" sz="4800" b="0" i="0" u="none" strike="noStrike" baseline="0" dirty="0">
                <a:solidFill>
                  <a:srgbClr val="BF11AA"/>
                </a:solidFill>
                <a:latin typeface="CIDFont+F3"/>
              </a:rPr>
              <a:t>Semantic Analysis</a:t>
            </a:r>
            <a:endParaRPr lang="en-IN" sz="6000" dirty="0">
              <a:solidFill>
                <a:srgbClr val="BF11AA"/>
              </a:solidFill>
            </a:endParaRPr>
          </a:p>
        </p:txBody>
      </p:sp>
    </p:spTree>
    <p:extLst>
      <p:ext uri="{BB962C8B-B14F-4D97-AF65-F5344CB8AC3E}">
        <p14:creationId xmlns:p14="http://schemas.microsoft.com/office/powerpoint/2010/main" val="29154226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74E5F1-AC10-C01D-A123-FC08A102AB37}"/>
              </a:ext>
            </a:extLst>
          </p:cNvPr>
          <p:cNvSpPr>
            <a:spLocks noGrp="1"/>
          </p:cNvSpPr>
          <p:nvPr>
            <p:ph type="title"/>
          </p:nvPr>
        </p:nvSpPr>
        <p:spPr/>
        <p:txBody>
          <a:bodyPr/>
          <a:lstStyle/>
          <a:p>
            <a:r>
              <a:rPr lang="en-US" sz="4400" b="1" i="0" u="none" strike="noStrike" baseline="0" dirty="0">
                <a:latin typeface="SegoeUI,Bold"/>
              </a:rPr>
              <a:t>Synonyms : </a:t>
            </a:r>
            <a:br>
              <a:rPr lang="en-US" sz="4400" b="1" i="0" u="none" strike="noStrike" baseline="0" dirty="0">
                <a:latin typeface="SegoeUI,Bold"/>
              </a:rPr>
            </a:br>
            <a:endParaRPr lang="en-IN" dirty="0"/>
          </a:p>
        </p:txBody>
      </p:sp>
      <p:sp>
        <p:nvSpPr>
          <p:cNvPr id="3" name="Content Placeholder 2">
            <a:extLst>
              <a:ext uri="{FF2B5EF4-FFF2-40B4-BE49-F238E27FC236}">
                <a16:creationId xmlns:a16="http://schemas.microsoft.com/office/drawing/2014/main" id="{D2DA4C49-BEAE-760A-40A4-338E81D0FE0B}"/>
              </a:ext>
            </a:extLst>
          </p:cNvPr>
          <p:cNvSpPr>
            <a:spLocks noGrp="1"/>
          </p:cNvSpPr>
          <p:nvPr>
            <p:ph idx="1"/>
          </p:nvPr>
        </p:nvSpPr>
        <p:spPr/>
        <p:txBody>
          <a:bodyPr>
            <a:normAutofit/>
          </a:bodyPr>
          <a:lstStyle/>
          <a:p>
            <a:r>
              <a:rPr lang="en-US" sz="1900" b="0" i="0" u="none" strike="noStrike" baseline="0" dirty="0">
                <a:latin typeface="SegoeUI"/>
              </a:rPr>
              <a:t>They are words that have the same sense or mostly the same meaning as another,     e.g., sad, unhappy, depressed, etc. When two lexical items may be swapped out for one another in  a sentence without changing its meaning or acceptability, the words are said to be synonyms.</a:t>
            </a:r>
          </a:p>
          <a:p>
            <a:pPr algn="l"/>
            <a:r>
              <a:rPr lang="en-US" sz="2000" dirty="0">
                <a:latin typeface="SegoeUI"/>
              </a:rPr>
              <a:t>Example:</a:t>
            </a:r>
          </a:p>
          <a:p>
            <a:pPr algn="l"/>
            <a:r>
              <a:rPr lang="en-US" sz="2000" b="0" i="0" u="none" strike="noStrike" baseline="0" dirty="0">
                <a:latin typeface="SegoeUI"/>
              </a:rPr>
              <a:t>How big is that plane?</a:t>
            </a:r>
          </a:p>
          <a:p>
            <a:pPr algn="l"/>
            <a:r>
              <a:rPr lang="en-US" sz="2000" b="0" i="0" u="none" strike="noStrike" baseline="0" dirty="0">
                <a:latin typeface="SegoeUI"/>
              </a:rPr>
              <a:t>Would I be flying on a ‘large’ or a ‘small’ plane.</a:t>
            </a:r>
          </a:p>
          <a:p>
            <a:pPr algn="l"/>
            <a:r>
              <a:rPr lang="en-US" sz="2000" dirty="0">
                <a:latin typeface="SegoeUI"/>
              </a:rPr>
              <a:t>Exchanging big and large in these examples has no </a:t>
            </a:r>
            <a:r>
              <a:rPr lang="en-US" sz="2000" dirty="0" err="1">
                <a:latin typeface="SegoeUI"/>
              </a:rPr>
              <a:t>noticiable</a:t>
            </a:r>
            <a:r>
              <a:rPr lang="en-US" sz="2000" dirty="0">
                <a:latin typeface="SegoeUI"/>
              </a:rPr>
              <a:t> effect on the meaning of the sentence.</a:t>
            </a:r>
          </a:p>
          <a:p>
            <a:pPr marL="0" indent="0" algn="l">
              <a:buNone/>
            </a:pPr>
            <a:endParaRPr lang="en-US" sz="1900" b="0" i="0" u="none" strike="noStrike" baseline="0" dirty="0">
              <a:latin typeface="SegoeUI"/>
            </a:endParaRPr>
          </a:p>
          <a:p>
            <a:pPr algn="l"/>
            <a:endParaRPr lang="en-US" sz="1800" b="0" i="0" u="none" strike="noStrike" baseline="0" dirty="0">
              <a:latin typeface="SegoeUI"/>
            </a:endParaRPr>
          </a:p>
        </p:txBody>
      </p:sp>
    </p:spTree>
    <p:extLst>
      <p:ext uri="{BB962C8B-B14F-4D97-AF65-F5344CB8AC3E}">
        <p14:creationId xmlns:p14="http://schemas.microsoft.com/office/powerpoint/2010/main" val="31230405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18A691-34FA-0896-EA47-B9ED585449F9}"/>
              </a:ext>
            </a:extLst>
          </p:cNvPr>
          <p:cNvSpPr>
            <a:spLocks noGrp="1"/>
          </p:cNvSpPr>
          <p:nvPr>
            <p:ph type="title"/>
          </p:nvPr>
        </p:nvSpPr>
        <p:spPr/>
        <p:txBody>
          <a:bodyPr/>
          <a:lstStyle/>
          <a:p>
            <a:r>
              <a:rPr lang="en-US" sz="4400" b="1" i="0" u="none" strike="noStrike" baseline="0" dirty="0">
                <a:latin typeface="SegoeUI,Bold"/>
              </a:rPr>
              <a:t>Antonyms </a:t>
            </a:r>
            <a:r>
              <a:rPr lang="en-US" b="1" dirty="0">
                <a:latin typeface="SegoeUI,Bold"/>
              </a:rPr>
              <a:t>:</a:t>
            </a:r>
            <a:endParaRPr lang="en-IN" b="1" dirty="0">
              <a:latin typeface="SegoeUI,Bold"/>
            </a:endParaRPr>
          </a:p>
        </p:txBody>
      </p:sp>
      <p:sp>
        <p:nvSpPr>
          <p:cNvPr id="3" name="Content Placeholder 2">
            <a:extLst>
              <a:ext uri="{FF2B5EF4-FFF2-40B4-BE49-F238E27FC236}">
                <a16:creationId xmlns:a16="http://schemas.microsoft.com/office/drawing/2014/main" id="{77FCBB5B-CDAE-0094-87B9-26048D843D2C}"/>
              </a:ext>
            </a:extLst>
          </p:cNvPr>
          <p:cNvSpPr>
            <a:spLocks noGrp="1"/>
          </p:cNvSpPr>
          <p:nvPr>
            <p:ph idx="1"/>
          </p:nvPr>
        </p:nvSpPr>
        <p:spPr/>
        <p:txBody>
          <a:bodyPr>
            <a:normAutofit fontScale="92500" lnSpcReduction="10000"/>
          </a:bodyPr>
          <a:lstStyle/>
          <a:p>
            <a:r>
              <a:rPr lang="en-US" sz="2800" b="0" i="0" u="none" strike="noStrike" baseline="0" dirty="0">
                <a:latin typeface="SegoeUI"/>
              </a:rPr>
              <a:t>They are words that have close to opposite meanings e.g., good, bad.</a:t>
            </a:r>
          </a:p>
          <a:p>
            <a:r>
              <a:rPr lang="en-IN" dirty="0"/>
              <a:t>An antonym occurs when two or more lexemes have opposite meaning from one another.</a:t>
            </a:r>
          </a:p>
          <a:p>
            <a:r>
              <a:rPr lang="en-US" dirty="0"/>
              <a:t>Two senses can be antonyms if they define a binary opposition or are at opposite ends of some scale</a:t>
            </a:r>
            <a:endParaRPr lang="en-IN" dirty="0"/>
          </a:p>
          <a:p>
            <a:r>
              <a:rPr lang="en-IN" dirty="0"/>
              <a:t>Example: Good – bad, Big – small, Fast – Slow</a:t>
            </a:r>
          </a:p>
          <a:p>
            <a:r>
              <a:rPr lang="en-IN" dirty="0"/>
              <a:t>Complementary pairs: Refers to the existence of pairs that the </a:t>
            </a:r>
            <a:r>
              <a:rPr lang="en-IN" dirty="0" err="1"/>
              <a:t>deniel</a:t>
            </a:r>
            <a:r>
              <a:rPr lang="en-IN" dirty="0"/>
              <a:t> of one, implies assertion of other.</a:t>
            </a:r>
          </a:p>
          <a:p>
            <a:r>
              <a:rPr lang="en-IN" dirty="0"/>
              <a:t>Example : Male-Female, Alive-Dead, Present – Absent</a:t>
            </a:r>
          </a:p>
          <a:p>
            <a:r>
              <a:rPr lang="en-US" dirty="0"/>
              <a:t>Another group of antonyms, </a:t>
            </a:r>
            <a:r>
              <a:rPr lang="en-US" b="1" u="sng" dirty="0" err="1"/>
              <a:t>reversives</a:t>
            </a:r>
            <a:r>
              <a:rPr lang="en-US" dirty="0"/>
              <a:t>, describe change or movement in opposite directions, such as rise/fall or up/down</a:t>
            </a:r>
            <a:endParaRPr lang="en-IN" dirty="0"/>
          </a:p>
        </p:txBody>
      </p:sp>
    </p:spTree>
    <p:extLst>
      <p:ext uri="{BB962C8B-B14F-4D97-AF65-F5344CB8AC3E}">
        <p14:creationId xmlns:p14="http://schemas.microsoft.com/office/powerpoint/2010/main" val="42576918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F5635C-BDDB-8EA3-A571-5FC153566752}"/>
              </a:ext>
            </a:extLst>
          </p:cNvPr>
          <p:cNvSpPr>
            <a:spLocks noGrp="1"/>
          </p:cNvSpPr>
          <p:nvPr>
            <p:ph type="title"/>
          </p:nvPr>
        </p:nvSpPr>
        <p:spPr/>
        <p:txBody>
          <a:bodyPr/>
          <a:lstStyle/>
          <a:p>
            <a:r>
              <a:rPr lang="en-US" sz="4400" b="1" i="0" u="none" strike="noStrike" baseline="0" dirty="0" err="1">
                <a:latin typeface="SegoeUI"/>
              </a:rPr>
              <a:t>Hoponym</a:t>
            </a:r>
            <a:r>
              <a:rPr lang="en-US" sz="4400" b="1" i="0" u="none" strike="noStrike" baseline="0" dirty="0">
                <a:latin typeface="SegoeUI"/>
              </a:rPr>
              <a:t> (Class-object)</a:t>
            </a:r>
            <a:endParaRPr lang="en-IN" dirty="0"/>
          </a:p>
        </p:txBody>
      </p:sp>
      <p:sp>
        <p:nvSpPr>
          <p:cNvPr id="3" name="Content Placeholder 2">
            <a:extLst>
              <a:ext uri="{FF2B5EF4-FFF2-40B4-BE49-F238E27FC236}">
                <a16:creationId xmlns:a16="http://schemas.microsoft.com/office/drawing/2014/main" id="{57E121BE-879E-AE30-B0EB-58E004936238}"/>
              </a:ext>
            </a:extLst>
          </p:cNvPr>
          <p:cNvSpPr>
            <a:spLocks noGrp="1"/>
          </p:cNvSpPr>
          <p:nvPr>
            <p:ph idx="1"/>
          </p:nvPr>
        </p:nvSpPr>
        <p:spPr>
          <a:xfrm>
            <a:off x="838200" y="1825624"/>
            <a:ext cx="10515600" cy="4562649"/>
          </a:xfrm>
        </p:spPr>
        <p:txBody>
          <a:bodyPr>
            <a:normAutofit/>
          </a:bodyPr>
          <a:lstStyle/>
          <a:p>
            <a:r>
              <a:rPr lang="en-US" sz="2800" dirty="0" err="1">
                <a:latin typeface="SegoeUI"/>
              </a:rPr>
              <a:t>Hyponymys</a:t>
            </a:r>
            <a:r>
              <a:rPr lang="en-US" sz="2800" dirty="0">
                <a:latin typeface="SegoeUI"/>
              </a:rPr>
              <a:t> refers to a term that is an instance of a generic term. </a:t>
            </a:r>
          </a:p>
          <a:p>
            <a:r>
              <a:rPr lang="en-US" sz="2800" dirty="0">
                <a:latin typeface="SegoeUI"/>
              </a:rPr>
              <a:t>They can be understood by taking class-object as an analogy. For example: ‘Color‘ is a hypernymy while ‘grey‘, ‘blue‘, ‘red‘, </a:t>
            </a:r>
            <a:r>
              <a:rPr lang="en-US" sz="2800" dirty="0" err="1">
                <a:latin typeface="SegoeUI"/>
              </a:rPr>
              <a:t>etc</a:t>
            </a:r>
            <a:r>
              <a:rPr lang="en-US" sz="2800" dirty="0">
                <a:latin typeface="SegoeUI"/>
              </a:rPr>
              <a:t>, are its hyponyms.</a:t>
            </a:r>
          </a:p>
          <a:p>
            <a:r>
              <a:rPr lang="en-IN" dirty="0"/>
              <a:t>Another example is ‘car’ is a hyponym of ‘vehicle’ </a:t>
            </a:r>
          </a:p>
          <a:p>
            <a:pPr algn="l"/>
            <a:r>
              <a:rPr lang="en-US" sz="3000" b="0" i="0" u="none" strike="noStrike" baseline="0" dirty="0">
                <a:latin typeface="SegoeUI"/>
              </a:rPr>
              <a:t>dog is a hyponym of animal</a:t>
            </a:r>
          </a:p>
          <a:p>
            <a:pPr algn="l"/>
            <a:r>
              <a:rPr lang="en-US" sz="3000" b="0" i="0" u="none" strike="noStrike" baseline="0" dirty="0">
                <a:latin typeface="SegoeUI"/>
              </a:rPr>
              <a:t> mango is a hyponym of fruit</a:t>
            </a:r>
            <a:endParaRPr lang="en-IN" sz="4300" dirty="0"/>
          </a:p>
        </p:txBody>
      </p:sp>
    </p:spTree>
    <p:extLst>
      <p:ext uri="{BB962C8B-B14F-4D97-AF65-F5344CB8AC3E}">
        <p14:creationId xmlns:p14="http://schemas.microsoft.com/office/powerpoint/2010/main" val="344921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B5BD18-FA20-39BF-0B25-8335A7908A0F}"/>
              </a:ext>
            </a:extLst>
          </p:cNvPr>
          <p:cNvSpPr>
            <a:spLocks noGrp="1"/>
          </p:cNvSpPr>
          <p:nvPr>
            <p:ph type="title"/>
          </p:nvPr>
        </p:nvSpPr>
        <p:spPr/>
        <p:txBody>
          <a:bodyPr/>
          <a:lstStyle/>
          <a:p>
            <a:r>
              <a:rPr lang="en-US" sz="4400" b="1" dirty="0">
                <a:latin typeface="SegoeUI"/>
              </a:rPr>
              <a:t>Hypernyms (Class-Object)</a:t>
            </a:r>
            <a:endParaRPr lang="en-IN" dirty="0"/>
          </a:p>
        </p:txBody>
      </p:sp>
      <p:sp>
        <p:nvSpPr>
          <p:cNvPr id="3" name="Content Placeholder 2">
            <a:extLst>
              <a:ext uri="{FF2B5EF4-FFF2-40B4-BE49-F238E27FC236}">
                <a16:creationId xmlns:a16="http://schemas.microsoft.com/office/drawing/2014/main" id="{00771E6A-6812-91C7-D233-7DC8A2876887}"/>
              </a:ext>
            </a:extLst>
          </p:cNvPr>
          <p:cNvSpPr>
            <a:spLocks noGrp="1"/>
          </p:cNvSpPr>
          <p:nvPr>
            <p:ph idx="1"/>
          </p:nvPr>
        </p:nvSpPr>
        <p:spPr/>
        <p:txBody>
          <a:bodyPr/>
          <a:lstStyle/>
          <a:p>
            <a:r>
              <a:rPr lang="en-US" dirty="0">
                <a:latin typeface="SegoeUI"/>
              </a:rPr>
              <a:t>H</a:t>
            </a:r>
            <a:r>
              <a:rPr lang="en-US" sz="2800" dirty="0">
                <a:latin typeface="SegoeUI"/>
              </a:rPr>
              <a:t>ypernym is a term whose meaning includes the meaning of other words, its a broad superordinate label that applies to many other members of set. </a:t>
            </a:r>
            <a:r>
              <a:rPr lang="en-US" sz="1800" b="0" i="0" dirty="0">
                <a:solidFill>
                  <a:srgbClr val="202124"/>
                </a:solidFill>
                <a:effectLst/>
                <a:latin typeface="arial" panose="020B0604020202020204" pitchFamily="34" charset="0"/>
              </a:rPr>
              <a:t>.</a:t>
            </a:r>
          </a:p>
          <a:p>
            <a:r>
              <a:rPr lang="en-US" sz="2400" i="0" dirty="0">
                <a:solidFill>
                  <a:srgbClr val="202124"/>
                </a:solidFill>
                <a:effectLst/>
                <a:latin typeface="arial" panose="020B0604020202020204" pitchFamily="34" charset="0"/>
              </a:rPr>
              <a:t>For example, Fruit is a hypernym for mango, Banana etc. or</a:t>
            </a:r>
          </a:p>
          <a:p>
            <a:pPr algn="l"/>
            <a:r>
              <a:rPr lang="en-US" b="0" i="0" u="none" strike="noStrike" baseline="0" dirty="0">
                <a:latin typeface="SegoeUI"/>
              </a:rPr>
              <a:t>Hypernym is the sense which is a superclass :</a:t>
            </a:r>
          </a:p>
          <a:p>
            <a:pPr algn="l"/>
            <a:r>
              <a:rPr lang="en-US" b="0" i="0" u="none" strike="noStrike" baseline="0" dirty="0" err="1">
                <a:latin typeface="SegoeUI"/>
              </a:rPr>
              <a:t>i</a:t>
            </a:r>
            <a:r>
              <a:rPr lang="en-US" b="0" i="0" u="none" strike="noStrike" baseline="0" dirty="0">
                <a:latin typeface="SegoeUI"/>
              </a:rPr>
              <a:t>. vehicle is a hypernym of car</a:t>
            </a:r>
          </a:p>
          <a:p>
            <a:pPr algn="l"/>
            <a:r>
              <a:rPr lang="en-US" b="0" i="0" u="none" strike="noStrike" baseline="0" dirty="0">
                <a:latin typeface="SegoeUI"/>
              </a:rPr>
              <a:t>ii. animal is a hypernym of dog</a:t>
            </a:r>
          </a:p>
          <a:p>
            <a:pPr marL="0" indent="0">
              <a:buNone/>
            </a:pPr>
            <a:endParaRPr lang="en-US" sz="4800" dirty="0">
              <a:latin typeface="SegoeUI"/>
            </a:endParaRPr>
          </a:p>
          <a:p>
            <a:endParaRPr lang="en-IN" dirty="0"/>
          </a:p>
        </p:txBody>
      </p:sp>
    </p:spTree>
    <p:extLst>
      <p:ext uri="{BB962C8B-B14F-4D97-AF65-F5344CB8AC3E}">
        <p14:creationId xmlns:p14="http://schemas.microsoft.com/office/powerpoint/2010/main" val="22164773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F8A49C-7104-46F4-9BEE-FF3B8D54ACBB}"/>
              </a:ext>
            </a:extLst>
          </p:cNvPr>
          <p:cNvSpPr>
            <a:spLocks noGrp="1"/>
          </p:cNvSpPr>
          <p:nvPr>
            <p:ph type="title"/>
          </p:nvPr>
        </p:nvSpPr>
        <p:spPr>
          <a:xfrm>
            <a:off x="838200" y="365126"/>
            <a:ext cx="10515600" cy="511696"/>
          </a:xfrm>
        </p:spPr>
        <p:txBody>
          <a:bodyPr>
            <a:normAutofit/>
          </a:bodyPr>
          <a:lstStyle/>
          <a:p>
            <a:r>
              <a:rPr lang="en-US" sz="1800" b="1" i="0" u="none" strike="noStrike" baseline="0" dirty="0">
                <a:latin typeface="SegoeUI,Bold"/>
              </a:rPr>
              <a:t>Hypernymy and Hyponymy</a:t>
            </a:r>
            <a:endParaRPr lang="en-US" dirty="0"/>
          </a:p>
        </p:txBody>
      </p:sp>
      <p:sp>
        <p:nvSpPr>
          <p:cNvPr id="3" name="Content Placeholder 2">
            <a:extLst>
              <a:ext uri="{FF2B5EF4-FFF2-40B4-BE49-F238E27FC236}">
                <a16:creationId xmlns:a16="http://schemas.microsoft.com/office/drawing/2014/main" id="{98509152-AF8E-45D6-B9A8-9EFDF687C4D3}"/>
              </a:ext>
            </a:extLst>
          </p:cNvPr>
          <p:cNvSpPr>
            <a:spLocks noGrp="1"/>
          </p:cNvSpPr>
          <p:nvPr>
            <p:ph idx="1"/>
          </p:nvPr>
        </p:nvSpPr>
        <p:spPr>
          <a:xfrm>
            <a:off x="838200" y="996949"/>
            <a:ext cx="10515600" cy="5495925"/>
          </a:xfrm>
        </p:spPr>
        <p:txBody>
          <a:bodyPr/>
          <a:lstStyle/>
          <a:p>
            <a:pPr algn="l"/>
            <a:r>
              <a:rPr lang="en-US" sz="1800" b="0" i="0" u="none" strike="noStrike" baseline="0" dirty="0">
                <a:latin typeface="SegoeUI"/>
              </a:rPr>
              <a:t>In simpler terms, a hyponym is in a type-of relationship with its hypernym.</a:t>
            </a:r>
          </a:p>
          <a:p>
            <a:pPr algn="l"/>
            <a:r>
              <a:rPr lang="en-US" sz="1800" b="0" i="0" u="none" strike="noStrike" baseline="0" dirty="0">
                <a:latin typeface="Symbol" panose="05050102010706020507" pitchFamily="18" charset="2"/>
              </a:rPr>
              <a:t> </a:t>
            </a:r>
            <a:r>
              <a:rPr lang="en-US" sz="1800" b="0" i="0" u="none" strike="noStrike" baseline="0" dirty="0">
                <a:latin typeface="SegoeUI"/>
              </a:rPr>
              <a:t>Hypernyms and hyponyms are asymmetric.</a:t>
            </a:r>
          </a:p>
          <a:p>
            <a:pPr algn="l"/>
            <a:r>
              <a:rPr lang="en-US" sz="1800" b="0" i="0" u="none" strike="noStrike" baseline="0" dirty="0">
                <a:latin typeface="Symbol" panose="05050102010706020507" pitchFamily="18" charset="2"/>
              </a:rPr>
              <a:t> </a:t>
            </a:r>
            <a:r>
              <a:rPr lang="en-US" sz="1800" b="0" i="0" u="none" strike="noStrike" baseline="0" dirty="0">
                <a:latin typeface="SegoeUI"/>
              </a:rPr>
              <a:t>Hyponymy can be tested by substituting X and Y in the sentence "X is a kind of Y" and</a:t>
            </a:r>
          </a:p>
          <a:p>
            <a:pPr algn="l"/>
            <a:r>
              <a:rPr lang="en-US" sz="1800" b="0" i="0" u="none" strike="noStrike" baseline="0" dirty="0">
                <a:latin typeface="SegoeUI"/>
              </a:rPr>
              <a:t>determining if it makes sense.</a:t>
            </a:r>
          </a:p>
          <a:p>
            <a:pPr algn="l"/>
            <a:r>
              <a:rPr lang="en-US" sz="1800" b="0" i="0" u="none" strike="noStrike" baseline="0" dirty="0">
                <a:latin typeface="Symbol" panose="05050102010706020507" pitchFamily="18" charset="2"/>
              </a:rPr>
              <a:t> </a:t>
            </a:r>
            <a:r>
              <a:rPr lang="en-US" sz="1800" b="0" i="0" u="none" strike="noStrike" baseline="0" dirty="0">
                <a:latin typeface="SegoeUI"/>
              </a:rPr>
              <a:t>For example, "A screwdriver is a kind of tool" makes sense, but not "A tool is a kind of</a:t>
            </a:r>
          </a:p>
          <a:p>
            <a:pPr algn="l"/>
            <a:r>
              <a:rPr lang="en-US" sz="1800" b="0" i="0" u="none" strike="noStrike" baseline="0" dirty="0">
                <a:latin typeface="SegoeUI"/>
              </a:rPr>
              <a:t>screwdriver".</a:t>
            </a:r>
          </a:p>
          <a:p>
            <a:pPr algn="l"/>
            <a:r>
              <a:rPr lang="en-US" sz="1800" b="0" i="0" u="none" strike="noStrike" baseline="0" dirty="0">
                <a:latin typeface="Symbol" panose="05050102010706020507" pitchFamily="18" charset="2"/>
              </a:rPr>
              <a:t> </a:t>
            </a:r>
            <a:r>
              <a:rPr lang="en-US" sz="1800" b="0" i="0" u="none" strike="noStrike" baseline="0" dirty="0">
                <a:latin typeface="SegoeUI"/>
              </a:rPr>
              <a:t>Strictly speaking, the meaning relation between hyponyms and hypernyms applies to</a:t>
            </a:r>
          </a:p>
          <a:p>
            <a:pPr algn="l"/>
            <a:r>
              <a:rPr lang="en-US" sz="1800" b="0" i="0" u="none" strike="noStrike" baseline="0" dirty="0">
                <a:latin typeface="SegoeUI"/>
              </a:rPr>
              <a:t>lexical items of the same word class (or parts of speech), and holds between senses rather</a:t>
            </a:r>
          </a:p>
          <a:p>
            <a:pPr algn="l"/>
            <a:r>
              <a:rPr lang="en-US" sz="1800" b="0" i="0" u="none" strike="noStrike" baseline="0" dirty="0">
                <a:latin typeface="SegoeUI"/>
              </a:rPr>
              <a:t>than words.</a:t>
            </a:r>
          </a:p>
          <a:p>
            <a:pPr algn="l"/>
            <a:r>
              <a:rPr lang="en-US" sz="1800" b="0" i="0" u="none" strike="noStrike" baseline="0" dirty="0">
                <a:latin typeface="Symbol" panose="05050102010706020507" pitchFamily="18" charset="2"/>
              </a:rPr>
              <a:t> </a:t>
            </a:r>
            <a:r>
              <a:rPr lang="en-US" sz="1800" b="0" i="0" u="none" strike="noStrike" baseline="0" dirty="0">
                <a:latin typeface="SegoeUI"/>
              </a:rPr>
              <a:t>Hyponymy is a transitive relation, if X is a hyponym of Y, and Y is a hyponym of Z, then X</a:t>
            </a:r>
          </a:p>
          <a:p>
            <a:pPr algn="l"/>
            <a:r>
              <a:rPr lang="en-US" sz="1800" b="0" i="0" u="none" strike="noStrike" baseline="0" dirty="0">
                <a:latin typeface="SegoeUI"/>
              </a:rPr>
              <a:t>is a hyponym of Z.</a:t>
            </a:r>
          </a:p>
          <a:p>
            <a:pPr algn="l"/>
            <a:r>
              <a:rPr lang="en-US" sz="1800" b="0" i="0" u="none" strike="noStrike" baseline="0" dirty="0">
                <a:latin typeface="Symbol" panose="05050102010706020507" pitchFamily="18" charset="2"/>
              </a:rPr>
              <a:t> </a:t>
            </a:r>
            <a:r>
              <a:rPr lang="en-US" sz="1800" b="0" i="0" u="none" strike="noStrike" baseline="0" dirty="0">
                <a:latin typeface="SegoeUI"/>
              </a:rPr>
              <a:t>For example, violet is a hyponym of purple and purple is a hyponym of color ; therefore,</a:t>
            </a:r>
          </a:p>
          <a:p>
            <a:pPr algn="l"/>
            <a:r>
              <a:rPr lang="en-US" sz="1800" b="0" i="0" u="none" strike="noStrike" baseline="0" dirty="0">
                <a:latin typeface="SegoeUI"/>
              </a:rPr>
              <a:t>violet is a hyponym of color.</a:t>
            </a:r>
            <a:endParaRPr lang="en-US" dirty="0"/>
          </a:p>
        </p:txBody>
      </p:sp>
    </p:spTree>
    <p:extLst>
      <p:ext uri="{BB962C8B-B14F-4D97-AF65-F5344CB8AC3E}">
        <p14:creationId xmlns:p14="http://schemas.microsoft.com/office/powerpoint/2010/main" val="18963972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2FAF71-42CA-4B40-BB4F-810FA6BED71B}"/>
              </a:ext>
            </a:extLst>
          </p:cNvPr>
          <p:cNvSpPr>
            <a:spLocks noGrp="1"/>
          </p:cNvSpPr>
          <p:nvPr>
            <p:ph type="title"/>
          </p:nvPr>
        </p:nvSpPr>
        <p:spPr>
          <a:xfrm>
            <a:off x="838200" y="365126"/>
            <a:ext cx="10515600" cy="765074"/>
          </a:xfrm>
        </p:spPr>
        <p:txBody>
          <a:bodyPr>
            <a:normAutofit/>
          </a:bodyPr>
          <a:lstStyle/>
          <a:p>
            <a:r>
              <a:rPr lang="en-US" sz="1800" b="1" i="0" u="none" strike="noStrike" baseline="0" dirty="0">
                <a:latin typeface="SegoeUI,Bold"/>
              </a:rPr>
              <a:t>Hypernymy and Hyponymy</a:t>
            </a:r>
            <a:endParaRPr lang="en-US" dirty="0"/>
          </a:p>
        </p:txBody>
      </p:sp>
      <p:sp>
        <p:nvSpPr>
          <p:cNvPr id="3" name="Content Placeholder 2">
            <a:extLst>
              <a:ext uri="{FF2B5EF4-FFF2-40B4-BE49-F238E27FC236}">
                <a16:creationId xmlns:a16="http://schemas.microsoft.com/office/drawing/2014/main" id="{E0CBA610-841C-4F12-85C1-FD9C200ABCD4}"/>
              </a:ext>
            </a:extLst>
          </p:cNvPr>
          <p:cNvSpPr>
            <a:spLocks noGrp="1"/>
          </p:cNvSpPr>
          <p:nvPr>
            <p:ph idx="1"/>
          </p:nvPr>
        </p:nvSpPr>
        <p:spPr>
          <a:xfrm>
            <a:off x="838200" y="1230311"/>
            <a:ext cx="10515600" cy="5262563"/>
          </a:xfrm>
        </p:spPr>
        <p:txBody>
          <a:bodyPr/>
          <a:lstStyle/>
          <a:p>
            <a:pPr algn="l"/>
            <a:r>
              <a:rPr lang="en-US" sz="1800" b="0" i="0" u="none" strike="noStrike" baseline="0" dirty="0">
                <a:latin typeface="SegoeUI"/>
              </a:rPr>
              <a:t>They could be observed from top to bottom, where the higher level is more general and</a:t>
            </a:r>
          </a:p>
          <a:p>
            <a:pPr algn="l"/>
            <a:r>
              <a:rPr lang="en-US" sz="1800" b="0" i="0" u="none" strike="noStrike" baseline="0" dirty="0">
                <a:latin typeface="SegoeUI"/>
              </a:rPr>
              <a:t>the lower level is more specific.</a:t>
            </a:r>
          </a:p>
          <a:p>
            <a:pPr algn="l"/>
            <a:r>
              <a:rPr lang="en-US" sz="1800" b="0" i="0" u="none" strike="noStrike" baseline="0" dirty="0">
                <a:latin typeface="Symbol" panose="05050102010706020507" pitchFamily="18" charset="2"/>
              </a:rPr>
              <a:t> </a:t>
            </a:r>
            <a:r>
              <a:rPr lang="en-US" sz="1800" b="0" i="0" u="none" strike="noStrike" baseline="0" dirty="0">
                <a:latin typeface="SegoeUI"/>
              </a:rPr>
              <a:t>Hyponymy is the most frequently encoded relation among </a:t>
            </a:r>
            <a:r>
              <a:rPr lang="en-US" sz="1800" b="0" i="0" u="none" strike="noStrike" baseline="0" dirty="0" err="1">
                <a:latin typeface="SegoeUI"/>
              </a:rPr>
              <a:t>synsets</a:t>
            </a:r>
            <a:r>
              <a:rPr lang="en-US" sz="1800" b="0" i="0" u="none" strike="noStrike" baseline="0" dirty="0">
                <a:latin typeface="SegoeUI"/>
              </a:rPr>
              <a:t> used in lexical</a:t>
            </a:r>
          </a:p>
          <a:p>
            <a:pPr algn="l"/>
            <a:r>
              <a:rPr lang="en-US" sz="1800" b="0" i="0" u="none" strike="noStrike" baseline="0" dirty="0">
                <a:latin typeface="SegoeUI"/>
              </a:rPr>
              <a:t>databases such as WordNet.</a:t>
            </a:r>
          </a:p>
          <a:p>
            <a:pPr marL="0" indent="0" algn="l">
              <a:buNone/>
            </a:pPr>
            <a:endParaRPr lang="en-US" dirty="0"/>
          </a:p>
        </p:txBody>
      </p:sp>
      <p:pic>
        <p:nvPicPr>
          <p:cNvPr id="5" name="Picture 4">
            <a:extLst>
              <a:ext uri="{FF2B5EF4-FFF2-40B4-BE49-F238E27FC236}">
                <a16:creationId xmlns:a16="http://schemas.microsoft.com/office/drawing/2014/main" id="{C4211693-1396-4381-B0CE-A7246B1ADDA9}"/>
              </a:ext>
            </a:extLst>
          </p:cNvPr>
          <p:cNvPicPr>
            <a:picLocks noChangeAspect="1"/>
          </p:cNvPicPr>
          <p:nvPr/>
        </p:nvPicPr>
        <p:blipFill>
          <a:blip r:embed="rId2"/>
          <a:stretch>
            <a:fillRect/>
          </a:stretch>
        </p:blipFill>
        <p:spPr>
          <a:xfrm>
            <a:off x="2179529" y="2615603"/>
            <a:ext cx="5874707" cy="3112197"/>
          </a:xfrm>
          <a:prstGeom prst="rect">
            <a:avLst/>
          </a:prstGeom>
        </p:spPr>
      </p:pic>
    </p:spTree>
    <p:extLst>
      <p:ext uri="{BB962C8B-B14F-4D97-AF65-F5344CB8AC3E}">
        <p14:creationId xmlns:p14="http://schemas.microsoft.com/office/powerpoint/2010/main" val="24050796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BB3114-31FE-37C1-BF55-30EF6A1CF229}"/>
              </a:ext>
            </a:extLst>
          </p:cNvPr>
          <p:cNvSpPr>
            <a:spLocks noGrp="1"/>
          </p:cNvSpPr>
          <p:nvPr>
            <p:ph type="title"/>
          </p:nvPr>
        </p:nvSpPr>
        <p:spPr/>
        <p:txBody>
          <a:bodyPr/>
          <a:lstStyle/>
          <a:p>
            <a:r>
              <a:rPr lang="en-IN" b="1" dirty="0"/>
              <a:t>Homonyms</a:t>
            </a:r>
          </a:p>
        </p:txBody>
      </p:sp>
      <p:sp>
        <p:nvSpPr>
          <p:cNvPr id="3" name="Content Placeholder 2">
            <a:extLst>
              <a:ext uri="{FF2B5EF4-FFF2-40B4-BE49-F238E27FC236}">
                <a16:creationId xmlns:a16="http://schemas.microsoft.com/office/drawing/2014/main" id="{AE9FD7E6-3730-C066-E955-D4611DB146F3}"/>
              </a:ext>
            </a:extLst>
          </p:cNvPr>
          <p:cNvSpPr>
            <a:spLocks noGrp="1"/>
          </p:cNvSpPr>
          <p:nvPr>
            <p:ph idx="1"/>
          </p:nvPr>
        </p:nvSpPr>
        <p:spPr>
          <a:xfrm>
            <a:off x="838200" y="1825625"/>
            <a:ext cx="10515600" cy="4111712"/>
          </a:xfrm>
        </p:spPr>
        <p:txBody>
          <a:bodyPr>
            <a:normAutofit/>
          </a:bodyPr>
          <a:lstStyle/>
          <a:p>
            <a:r>
              <a:rPr lang="en-US" sz="2800" dirty="0">
                <a:latin typeface="SegoeUI"/>
              </a:rPr>
              <a:t>Homonymy refers to two or more lexical terms with the same spellings but completely distinct in meaning. </a:t>
            </a:r>
          </a:p>
          <a:p>
            <a:r>
              <a:rPr lang="en-US" sz="2800" dirty="0">
                <a:latin typeface="SegoeUI"/>
              </a:rPr>
              <a:t>For example: ‘Rose‘ might mean ‘the past form of rise‘ or ‘a flower‘, – same spelling but different meanings; hence, ‘rose‘ is a homonymy</a:t>
            </a:r>
            <a:r>
              <a:rPr lang="en-US" sz="1800" b="0" i="0" dirty="0">
                <a:solidFill>
                  <a:srgbClr val="273239"/>
                </a:solidFill>
                <a:effectLst/>
                <a:latin typeface="urw-din"/>
              </a:rPr>
              <a:t>.</a:t>
            </a:r>
            <a:r>
              <a:rPr lang="en-US" sz="2800" b="0" i="0" u="none" strike="noStrike" baseline="0" dirty="0">
                <a:latin typeface="SegoeUI"/>
              </a:rPr>
              <a:t> e.g., right (correct), right (turn).</a:t>
            </a:r>
          </a:p>
          <a:p>
            <a:pPr algn="l"/>
            <a:r>
              <a:rPr lang="en-US" sz="2600" b="0" i="0" u="none" strike="noStrike" baseline="0" dirty="0">
                <a:latin typeface="SegoeUI"/>
              </a:rPr>
              <a:t>bat (wooden stick thing) vs bat (flying scary mammal)</a:t>
            </a:r>
          </a:p>
          <a:p>
            <a:pPr algn="l"/>
            <a:r>
              <a:rPr lang="en-US" sz="2600" b="0" i="0" u="none" strike="noStrike" baseline="0" dirty="0">
                <a:latin typeface="SegoeUI"/>
              </a:rPr>
              <a:t>bank (financial institution) vs bank (riverside)</a:t>
            </a:r>
            <a:endParaRPr lang="en-US" sz="3900" b="0" i="0" u="none" strike="noStrike" baseline="0" dirty="0">
              <a:latin typeface="SegoeUI"/>
            </a:endParaRPr>
          </a:p>
          <a:p>
            <a:endParaRPr lang="en-IN" dirty="0"/>
          </a:p>
        </p:txBody>
      </p:sp>
    </p:spTree>
    <p:extLst>
      <p:ext uri="{BB962C8B-B14F-4D97-AF65-F5344CB8AC3E}">
        <p14:creationId xmlns:p14="http://schemas.microsoft.com/office/powerpoint/2010/main" val="23173754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1FD7AC-B254-F21F-DB58-B21B61EFFD54}"/>
              </a:ext>
            </a:extLst>
          </p:cNvPr>
          <p:cNvSpPr>
            <a:spLocks noGrp="1"/>
          </p:cNvSpPr>
          <p:nvPr>
            <p:ph type="title"/>
          </p:nvPr>
        </p:nvSpPr>
        <p:spPr>
          <a:xfrm>
            <a:off x="838200" y="365125"/>
            <a:ext cx="10515600" cy="712113"/>
          </a:xfrm>
        </p:spPr>
        <p:txBody>
          <a:bodyPr/>
          <a:lstStyle/>
          <a:p>
            <a:r>
              <a:rPr lang="en-US" sz="4400" b="1" i="0" u="none" strike="noStrike" baseline="0" dirty="0">
                <a:latin typeface="SegoeUI,Bold"/>
              </a:rPr>
              <a:t>Meronomy (part-to-whole relation)</a:t>
            </a:r>
            <a:endParaRPr lang="en-IN" dirty="0"/>
          </a:p>
        </p:txBody>
      </p:sp>
      <p:sp>
        <p:nvSpPr>
          <p:cNvPr id="3" name="Content Placeholder 2">
            <a:extLst>
              <a:ext uri="{FF2B5EF4-FFF2-40B4-BE49-F238E27FC236}">
                <a16:creationId xmlns:a16="http://schemas.microsoft.com/office/drawing/2014/main" id="{492221C4-BF42-F9FD-2CB1-320F9AE0110F}"/>
              </a:ext>
            </a:extLst>
          </p:cNvPr>
          <p:cNvSpPr>
            <a:spLocks noGrp="1"/>
          </p:cNvSpPr>
          <p:nvPr>
            <p:ph idx="1"/>
          </p:nvPr>
        </p:nvSpPr>
        <p:spPr>
          <a:xfrm>
            <a:off x="838200" y="911154"/>
            <a:ext cx="10515600" cy="2871706"/>
          </a:xfrm>
        </p:spPr>
        <p:txBody>
          <a:bodyPr/>
          <a:lstStyle/>
          <a:p>
            <a:r>
              <a:rPr lang="en-US" sz="2800" dirty="0">
                <a:latin typeface="SegoeUI"/>
              </a:rPr>
              <a:t>A Meronym in semantic is a word that designates a component or a member of something.</a:t>
            </a:r>
          </a:p>
          <a:p>
            <a:r>
              <a:rPr lang="en-US" sz="2800" dirty="0">
                <a:latin typeface="SegoeUI"/>
              </a:rPr>
              <a:t>For example, apple is a meronym of apple tree (sometimes written as apple -&gt; apple tree)</a:t>
            </a:r>
          </a:p>
          <a:p>
            <a:r>
              <a:rPr lang="en-US" dirty="0">
                <a:latin typeface="SegoeUI"/>
              </a:rPr>
              <a:t>The part-to-whole relationship is called meronym.</a:t>
            </a:r>
          </a:p>
          <a:p>
            <a:r>
              <a:rPr lang="en-US" sz="2800" dirty="0">
                <a:latin typeface="SegoeUI"/>
              </a:rPr>
              <a:t>Wheel‘ is a meronym of ‘Automobile.</a:t>
            </a:r>
          </a:p>
          <a:p>
            <a:endParaRPr lang="en-US" dirty="0">
              <a:latin typeface="SegoeUI"/>
            </a:endParaRPr>
          </a:p>
          <a:p>
            <a:endParaRPr lang="en-US" sz="2800" dirty="0">
              <a:latin typeface="SegoeUI"/>
            </a:endParaRPr>
          </a:p>
          <a:p>
            <a:endParaRPr lang="en-IN" dirty="0"/>
          </a:p>
        </p:txBody>
      </p:sp>
      <p:pic>
        <p:nvPicPr>
          <p:cNvPr id="5" name="Picture 4">
            <a:extLst>
              <a:ext uri="{FF2B5EF4-FFF2-40B4-BE49-F238E27FC236}">
                <a16:creationId xmlns:a16="http://schemas.microsoft.com/office/drawing/2014/main" id="{D70011D6-0910-4CDF-9238-C9BA9E69C6CD}"/>
              </a:ext>
            </a:extLst>
          </p:cNvPr>
          <p:cNvPicPr>
            <a:picLocks noChangeAspect="1"/>
          </p:cNvPicPr>
          <p:nvPr/>
        </p:nvPicPr>
        <p:blipFill>
          <a:blip r:embed="rId2"/>
          <a:stretch>
            <a:fillRect/>
          </a:stretch>
        </p:blipFill>
        <p:spPr>
          <a:xfrm>
            <a:off x="2882936" y="3782860"/>
            <a:ext cx="5058565" cy="2625204"/>
          </a:xfrm>
          <a:prstGeom prst="rect">
            <a:avLst/>
          </a:prstGeom>
        </p:spPr>
      </p:pic>
    </p:spTree>
    <p:extLst>
      <p:ext uri="{BB962C8B-B14F-4D97-AF65-F5344CB8AC3E}">
        <p14:creationId xmlns:p14="http://schemas.microsoft.com/office/powerpoint/2010/main" val="41456274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DE430-291C-ECE5-9AF6-3941BFC78AB5}"/>
              </a:ext>
            </a:extLst>
          </p:cNvPr>
          <p:cNvSpPr>
            <a:spLocks noGrp="1"/>
          </p:cNvSpPr>
          <p:nvPr>
            <p:ph type="title"/>
          </p:nvPr>
        </p:nvSpPr>
        <p:spPr/>
        <p:txBody>
          <a:bodyPr/>
          <a:lstStyle/>
          <a:p>
            <a:r>
              <a:rPr lang="en-US" sz="4400" b="1" i="0" u="none" strike="noStrike" baseline="0" dirty="0">
                <a:latin typeface="SegoeUI,Bold"/>
              </a:rPr>
              <a:t>Polysemy</a:t>
            </a:r>
            <a:endParaRPr lang="en-IN" dirty="0"/>
          </a:p>
        </p:txBody>
      </p:sp>
      <p:sp>
        <p:nvSpPr>
          <p:cNvPr id="3" name="Content Placeholder 2">
            <a:extLst>
              <a:ext uri="{FF2B5EF4-FFF2-40B4-BE49-F238E27FC236}">
                <a16:creationId xmlns:a16="http://schemas.microsoft.com/office/drawing/2014/main" id="{A74CF2F5-B905-2464-D495-7B8D7BFDEF97}"/>
              </a:ext>
            </a:extLst>
          </p:cNvPr>
          <p:cNvSpPr>
            <a:spLocks noGrp="1"/>
          </p:cNvSpPr>
          <p:nvPr>
            <p:ph idx="1"/>
          </p:nvPr>
        </p:nvSpPr>
        <p:spPr/>
        <p:txBody>
          <a:bodyPr>
            <a:normAutofit fontScale="92500" lnSpcReduction="10000"/>
          </a:bodyPr>
          <a:lstStyle/>
          <a:p>
            <a:pPr algn="l"/>
            <a:r>
              <a:rPr lang="en-US" b="1" dirty="0">
                <a:latin typeface="SegoeUI,Bold"/>
              </a:rPr>
              <a:t>Polysemy </a:t>
            </a:r>
            <a:r>
              <a:rPr lang="en-US" dirty="0">
                <a:latin typeface="SegoeUI"/>
              </a:rPr>
              <a:t>is a relationship between the meanings of words or phrases, although slightly different, they share a common basic meaning</a:t>
            </a:r>
          </a:p>
          <a:p>
            <a:pPr algn="l"/>
            <a:r>
              <a:rPr lang="en-US" dirty="0">
                <a:latin typeface="SegoeUI"/>
              </a:rPr>
              <a:t>E.g. Polysemy refers to lexical terms that have the same spelling but multiple closely related meanings. It differs from homonymy because the meanings of the terms need not be closely related in the case of homonymy. </a:t>
            </a:r>
          </a:p>
          <a:p>
            <a:pPr algn="l"/>
            <a:r>
              <a:rPr lang="en-US" dirty="0">
                <a:latin typeface="SegoeUI"/>
              </a:rPr>
              <a:t>For example: ‘man‘ may mean ‘the human species‘ or ‘a male human‘ or ‘an adult male human‘ – since all these different meanings bear a close association, the lexical term ‘man‘ is a polysemy.</a:t>
            </a:r>
          </a:p>
          <a:p>
            <a:pPr algn="l"/>
            <a:r>
              <a:rPr lang="en-US" dirty="0">
                <a:latin typeface="SegoeUI"/>
              </a:rPr>
              <a:t>Bank- bank could be a river bank or financial organization</a:t>
            </a:r>
            <a:endParaRPr lang="en-IN" dirty="0">
              <a:latin typeface="SegoeUI"/>
            </a:endParaRPr>
          </a:p>
          <a:p>
            <a:pPr marL="0" indent="0">
              <a:buNone/>
            </a:pPr>
            <a:endParaRPr lang="en-IN" dirty="0"/>
          </a:p>
        </p:txBody>
      </p:sp>
    </p:spTree>
    <p:extLst>
      <p:ext uri="{BB962C8B-B14F-4D97-AF65-F5344CB8AC3E}">
        <p14:creationId xmlns:p14="http://schemas.microsoft.com/office/powerpoint/2010/main" val="19208005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EA02B0-00BE-47DB-9128-D3F874C17A4C}"/>
              </a:ext>
            </a:extLst>
          </p:cNvPr>
          <p:cNvSpPr>
            <a:spLocks noGrp="1"/>
          </p:cNvSpPr>
          <p:nvPr>
            <p:ph type="title"/>
          </p:nvPr>
        </p:nvSpPr>
        <p:spPr/>
        <p:txBody>
          <a:bodyPr/>
          <a:lstStyle/>
          <a:p>
            <a:r>
              <a:rPr lang="en-US" sz="4400" b="1" i="0" u="none" strike="noStrike" baseline="0" dirty="0">
                <a:latin typeface="SegoeUI,Bold"/>
              </a:rPr>
              <a:t>Polysemy</a:t>
            </a:r>
            <a:endParaRPr lang="en-US" dirty="0"/>
          </a:p>
        </p:txBody>
      </p:sp>
      <p:sp>
        <p:nvSpPr>
          <p:cNvPr id="3" name="Content Placeholder 2">
            <a:extLst>
              <a:ext uri="{FF2B5EF4-FFF2-40B4-BE49-F238E27FC236}">
                <a16:creationId xmlns:a16="http://schemas.microsoft.com/office/drawing/2014/main" id="{40BD3084-B641-4D59-BC6E-15F62096CD1C}"/>
              </a:ext>
            </a:extLst>
          </p:cNvPr>
          <p:cNvSpPr>
            <a:spLocks noGrp="1"/>
          </p:cNvSpPr>
          <p:nvPr>
            <p:ph idx="1"/>
          </p:nvPr>
        </p:nvSpPr>
        <p:spPr/>
        <p:txBody>
          <a:bodyPr/>
          <a:lstStyle/>
          <a:p>
            <a:pPr algn="l"/>
            <a:r>
              <a:rPr lang="en-US" sz="1800" b="0" i="0" u="none" strike="noStrike" baseline="0" dirty="0" err="1">
                <a:latin typeface="SegoeUI"/>
              </a:rPr>
              <a:t>i</a:t>
            </a:r>
            <a:r>
              <a:rPr lang="en-US" sz="1800" b="0" i="0" u="none" strike="noStrike" baseline="0" dirty="0">
                <a:latin typeface="SegoeUI"/>
              </a:rPr>
              <a:t>. </a:t>
            </a:r>
            <a:r>
              <a:rPr lang="en-US" sz="3600" b="0" i="0" u="none" strike="noStrike" baseline="0" dirty="0">
                <a:latin typeface="SegoeUI"/>
              </a:rPr>
              <a:t>He drank a glass of milk.</a:t>
            </a:r>
          </a:p>
          <a:p>
            <a:pPr algn="l"/>
            <a:r>
              <a:rPr lang="en-US" sz="3600" b="0" i="0" u="none" strike="noStrike" baseline="0" dirty="0">
                <a:latin typeface="SegoeUI"/>
              </a:rPr>
              <a:t>ii. He forgot to milk the cow.</a:t>
            </a:r>
          </a:p>
          <a:p>
            <a:pPr algn="l"/>
            <a:r>
              <a:rPr lang="en-US" sz="3600" b="0" i="0" u="none" strike="noStrike" baseline="0" dirty="0">
                <a:latin typeface="SegoeUI"/>
              </a:rPr>
              <a:t>iii. The enraged actor sued the newspaper.</a:t>
            </a:r>
          </a:p>
          <a:p>
            <a:pPr algn="l"/>
            <a:r>
              <a:rPr lang="en-US" sz="3600" b="0" i="0" u="none" strike="noStrike" baseline="0" dirty="0">
                <a:latin typeface="SegoeUI"/>
              </a:rPr>
              <a:t>iv. He read the newspaper.</a:t>
            </a:r>
            <a:endParaRPr lang="en-US" sz="4800" dirty="0"/>
          </a:p>
        </p:txBody>
      </p:sp>
    </p:spTree>
    <p:extLst>
      <p:ext uri="{BB962C8B-B14F-4D97-AF65-F5344CB8AC3E}">
        <p14:creationId xmlns:p14="http://schemas.microsoft.com/office/powerpoint/2010/main" val="15550626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42E2E4-8424-D965-9A73-BE348AD26F56}"/>
              </a:ext>
            </a:extLst>
          </p:cNvPr>
          <p:cNvSpPr>
            <a:spLocks noGrp="1"/>
          </p:cNvSpPr>
          <p:nvPr>
            <p:ph type="title"/>
          </p:nvPr>
        </p:nvSpPr>
        <p:spPr/>
        <p:txBody>
          <a:bodyPr/>
          <a:lstStyle/>
          <a:p>
            <a:r>
              <a:rPr lang="en-IN" b="1" dirty="0">
                <a:solidFill>
                  <a:srgbClr val="FF0000"/>
                </a:solidFill>
              </a:rPr>
              <a:t>Content</a:t>
            </a:r>
          </a:p>
        </p:txBody>
      </p:sp>
      <p:sp>
        <p:nvSpPr>
          <p:cNvPr id="3" name="Content Placeholder 2">
            <a:extLst>
              <a:ext uri="{FF2B5EF4-FFF2-40B4-BE49-F238E27FC236}">
                <a16:creationId xmlns:a16="http://schemas.microsoft.com/office/drawing/2014/main" id="{A57F7818-D462-5DCF-F3E7-3BC76E2CC85A}"/>
              </a:ext>
            </a:extLst>
          </p:cNvPr>
          <p:cNvSpPr>
            <a:spLocks noGrp="1"/>
          </p:cNvSpPr>
          <p:nvPr>
            <p:ph idx="1"/>
          </p:nvPr>
        </p:nvSpPr>
        <p:spPr/>
        <p:txBody>
          <a:bodyPr>
            <a:normAutofit/>
          </a:bodyPr>
          <a:lstStyle/>
          <a:p>
            <a:pPr algn="l"/>
            <a:r>
              <a:rPr lang="en-US" sz="2400" b="0" i="0" u="none" strike="noStrike" baseline="0" dirty="0">
                <a:latin typeface="CIDFont+F2"/>
              </a:rPr>
              <a:t>Lexical Semantics</a:t>
            </a:r>
          </a:p>
          <a:p>
            <a:pPr algn="l"/>
            <a:r>
              <a:rPr lang="en-US" sz="2400" dirty="0">
                <a:latin typeface="CIDFont+F2"/>
              </a:rPr>
              <a:t>A</a:t>
            </a:r>
            <a:r>
              <a:rPr lang="en-US" sz="2400" b="0" i="0" u="none" strike="noStrike" baseline="0" dirty="0">
                <a:latin typeface="CIDFont+F2"/>
              </a:rPr>
              <a:t>mbiguous words</a:t>
            </a:r>
          </a:p>
          <a:p>
            <a:pPr algn="l"/>
            <a:r>
              <a:rPr lang="en-US" sz="2400" b="0" i="0" u="none" strike="noStrike" baseline="0" dirty="0">
                <a:latin typeface="CIDFont+F2"/>
              </a:rPr>
              <a:t>Word senses</a:t>
            </a:r>
          </a:p>
          <a:p>
            <a:pPr algn="l"/>
            <a:r>
              <a:rPr lang="en-US" sz="2400" b="0" i="0" u="none" strike="noStrike" baseline="0" dirty="0">
                <a:latin typeface="CIDFont+F2"/>
              </a:rPr>
              <a:t>Relations between senses: synonym,</a:t>
            </a:r>
            <a:r>
              <a:rPr lang="en-IN" sz="2400" b="0" i="0" u="none" strike="noStrike" baseline="0" dirty="0">
                <a:latin typeface="CIDFont+F2"/>
              </a:rPr>
              <a:t>antonym,, hyponym, hypernym, meronym, structured polysemy</a:t>
            </a:r>
          </a:p>
          <a:p>
            <a:pPr algn="l"/>
            <a:r>
              <a:rPr lang="en-US" sz="2400" b="0" i="0" u="none" strike="noStrike" baseline="0" dirty="0">
                <a:latin typeface="CIDFont+F2"/>
              </a:rPr>
              <a:t>Introduction to WordNet, gloss, </a:t>
            </a:r>
            <a:r>
              <a:rPr lang="en-US" sz="2400" b="0" i="0" u="none" strike="noStrike" baseline="0" dirty="0" err="1">
                <a:latin typeface="CIDFont+F2"/>
              </a:rPr>
              <a:t>synset</a:t>
            </a:r>
            <a:r>
              <a:rPr lang="en-US" sz="2400" b="0" i="0" u="none" strike="noStrike" baseline="0" dirty="0">
                <a:latin typeface="CIDFont+F2"/>
              </a:rPr>
              <a:t>, sense relations in WordNet. </a:t>
            </a:r>
          </a:p>
          <a:p>
            <a:pPr algn="l"/>
            <a:r>
              <a:rPr lang="en-US" sz="2400" b="0" i="0" u="none" strike="noStrike" baseline="0" dirty="0">
                <a:latin typeface="CIDFont+F2"/>
              </a:rPr>
              <a:t>Cosine distance between documents. </a:t>
            </a:r>
          </a:p>
          <a:p>
            <a:pPr algn="l"/>
            <a:r>
              <a:rPr lang="en-US" sz="2400" b="0" i="0" u="none" strike="noStrike" baseline="0" dirty="0">
                <a:latin typeface="CIDFont+F2"/>
              </a:rPr>
              <a:t>Word sense disambiguation.</a:t>
            </a:r>
            <a:endParaRPr lang="en-IN" sz="3600" dirty="0"/>
          </a:p>
        </p:txBody>
      </p:sp>
    </p:spTree>
    <p:extLst>
      <p:ext uri="{BB962C8B-B14F-4D97-AF65-F5344CB8AC3E}">
        <p14:creationId xmlns:p14="http://schemas.microsoft.com/office/powerpoint/2010/main" val="28560675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68BCC9-7E67-4125-9516-3C95167DE266}"/>
              </a:ext>
            </a:extLst>
          </p:cNvPr>
          <p:cNvSpPr>
            <a:spLocks noGrp="1"/>
          </p:cNvSpPr>
          <p:nvPr>
            <p:ph type="title"/>
          </p:nvPr>
        </p:nvSpPr>
        <p:spPr/>
        <p:txBody>
          <a:bodyPr/>
          <a:lstStyle/>
          <a:p>
            <a:r>
              <a:rPr lang="en-US" b="1" dirty="0"/>
              <a:t>Difference between Polysemy and Homonymy</a:t>
            </a:r>
          </a:p>
        </p:txBody>
      </p:sp>
      <p:pic>
        <p:nvPicPr>
          <p:cNvPr id="5" name="Content Placeholder 4">
            <a:extLst>
              <a:ext uri="{FF2B5EF4-FFF2-40B4-BE49-F238E27FC236}">
                <a16:creationId xmlns:a16="http://schemas.microsoft.com/office/drawing/2014/main" id="{A873541F-8041-4F20-9C2E-F0168CBF342B}"/>
              </a:ext>
            </a:extLst>
          </p:cNvPr>
          <p:cNvPicPr>
            <a:picLocks noGrp="1" noChangeAspect="1"/>
          </p:cNvPicPr>
          <p:nvPr>
            <p:ph idx="1"/>
          </p:nvPr>
        </p:nvPicPr>
        <p:blipFill>
          <a:blip r:embed="rId2"/>
          <a:stretch>
            <a:fillRect/>
          </a:stretch>
        </p:blipFill>
        <p:spPr>
          <a:xfrm>
            <a:off x="1227552" y="2055222"/>
            <a:ext cx="8274130" cy="4227000"/>
          </a:xfrm>
        </p:spPr>
      </p:pic>
    </p:spTree>
    <p:extLst>
      <p:ext uri="{BB962C8B-B14F-4D97-AF65-F5344CB8AC3E}">
        <p14:creationId xmlns:p14="http://schemas.microsoft.com/office/powerpoint/2010/main" val="32785005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89B4C3-29AD-487B-7249-597652BFFC36}"/>
              </a:ext>
            </a:extLst>
          </p:cNvPr>
          <p:cNvSpPr>
            <a:spLocks noGrp="1"/>
          </p:cNvSpPr>
          <p:nvPr>
            <p:ph type="title"/>
          </p:nvPr>
        </p:nvSpPr>
        <p:spPr/>
        <p:txBody>
          <a:bodyPr/>
          <a:lstStyle/>
          <a:p>
            <a:r>
              <a:rPr lang="en-IN" sz="4400" b="0" i="0" u="none" strike="noStrike" baseline="0" dirty="0">
                <a:latin typeface="CIDFont+F2"/>
              </a:rPr>
              <a:t>Metonymy</a:t>
            </a:r>
            <a:br>
              <a:rPr lang="en-IN" sz="4400" b="0" i="0" u="none" strike="noStrike" baseline="0" dirty="0">
                <a:latin typeface="CIDFont+F2"/>
              </a:rPr>
            </a:br>
            <a:endParaRPr lang="en-IN" dirty="0"/>
          </a:p>
        </p:txBody>
      </p:sp>
      <p:sp>
        <p:nvSpPr>
          <p:cNvPr id="3" name="Content Placeholder 2">
            <a:extLst>
              <a:ext uri="{FF2B5EF4-FFF2-40B4-BE49-F238E27FC236}">
                <a16:creationId xmlns:a16="http://schemas.microsoft.com/office/drawing/2014/main" id="{ABB3D676-F1FD-BEB4-E3F1-747C8BDAFC0A}"/>
              </a:ext>
            </a:extLst>
          </p:cNvPr>
          <p:cNvSpPr>
            <a:spLocks noGrp="1"/>
          </p:cNvSpPr>
          <p:nvPr>
            <p:ph idx="1"/>
          </p:nvPr>
        </p:nvSpPr>
        <p:spPr/>
        <p:txBody>
          <a:bodyPr/>
          <a:lstStyle/>
          <a:p>
            <a:r>
              <a:rPr lang="en-US" b="0" i="0" dirty="0">
                <a:solidFill>
                  <a:srgbClr val="212121"/>
                </a:solidFill>
                <a:effectLst/>
                <a:latin typeface="HelveticaNeue"/>
              </a:rPr>
              <a:t>Metonymy is a figure of speech in which the name of one item is substituted for the name of another to which it is related or to which it is an attribute.</a:t>
            </a:r>
          </a:p>
          <a:p>
            <a:r>
              <a:rPr lang="en-US" dirty="0">
                <a:solidFill>
                  <a:srgbClr val="212121"/>
                </a:solidFill>
                <a:latin typeface="HelveticaNeue"/>
              </a:rPr>
              <a:t>Example:</a:t>
            </a:r>
          </a:p>
          <a:p>
            <a:r>
              <a:rPr lang="en-US" dirty="0">
                <a:solidFill>
                  <a:srgbClr val="212121"/>
                </a:solidFill>
                <a:latin typeface="HelveticaNeue"/>
              </a:rPr>
              <a:t>Using crown for King/Queen : The land belonging to the ‘crown’</a:t>
            </a:r>
          </a:p>
          <a:p>
            <a:r>
              <a:rPr lang="en-US" dirty="0">
                <a:solidFill>
                  <a:srgbClr val="212121"/>
                </a:solidFill>
                <a:latin typeface="HelveticaNeue"/>
              </a:rPr>
              <a:t>Using the white House for the US president – The White House today will announce the secret first hand.</a:t>
            </a:r>
            <a:endParaRPr lang="en-IN" dirty="0"/>
          </a:p>
        </p:txBody>
      </p:sp>
    </p:spTree>
    <p:extLst>
      <p:ext uri="{BB962C8B-B14F-4D97-AF65-F5344CB8AC3E}">
        <p14:creationId xmlns:p14="http://schemas.microsoft.com/office/powerpoint/2010/main" val="17624787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0D18E2-D945-8D92-AE97-D402C42D6E25}"/>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5257FCCE-6DE4-671A-2C71-B217363349B5}"/>
              </a:ext>
            </a:extLst>
          </p:cNvPr>
          <p:cNvSpPr>
            <a:spLocks noGrp="1"/>
          </p:cNvSpPr>
          <p:nvPr>
            <p:ph idx="1"/>
          </p:nvPr>
        </p:nvSpPr>
        <p:spPr/>
        <p:txBody>
          <a:bodyPr/>
          <a:lstStyle/>
          <a:p>
            <a:endParaRPr lang="en-IN"/>
          </a:p>
        </p:txBody>
      </p:sp>
      <p:pic>
        <p:nvPicPr>
          <p:cNvPr id="1026" name="Picture 2">
            <a:extLst>
              <a:ext uri="{FF2B5EF4-FFF2-40B4-BE49-F238E27FC236}">
                <a16:creationId xmlns:a16="http://schemas.microsoft.com/office/drawing/2014/main" id="{4DF168B0-5C43-A203-0D5F-44007AEC507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28813" y="1733550"/>
            <a:ext cx="8334375" cy="3390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32736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CA40D6-CD7C-5CCF-32FD-02C4D7F8975C}"/>
              </a:ext>
            </a:extLst>
          </p:cNvPr>
          <p:cNvSpPr>
            <a:spLocks noGrp="1"/>
          </p:cNvSpPr>
          <p:nvPr>
            <p:ph type="title"/>
          </p:nvPr>
        </p:nvSpPr>
        <p:spPr/>
        <p:txBody>
          <a:bodyPr/>
          <a:lstStyle/>
          <a:p>
            <a:r>
              <a:rPr lang="en-US" sz="4400" b="0" i="0" u="none" strike="noStrike" baseline="0" dirty="0">
                <a:solidFill>
                  <a:srgbClr val="FF0000"/>
                </a:solidFill>
                <a:latin typeface="CIDFont+F2"/>
              </a:rPr>
              <a:t>Introduction to WordNet</a:t>
            </a:r>
            <a:endParaRPr lang="en-IN" sz="1500" dirty="0">
              <a:solidFill>
                <a:srgbClr val="FF0000"/>
              </a:solidFill>
              <a:latin typeface="SegoeUI"/>
              <a:ea typeface="+mn-ea"/>
              <a:cs typeface="+mn-cs"/>
            </a:endParaRPr>
          </a:p>
        </p:txBody>
      </p:sp>
      <p:sp>
        <p:nvSpPr>
          <p:cNvPr id="3" name="Content Placeholder 2">
            <a:extLst>
              <a:ext uri="{FF2B5EF4-FFF2-40B4-BE49-F238E27FC236}">
                <a16:creationId xmlns:a16="http://schemas.microsoft.com/office/drawing/2014/main" id="{2B250BB3-03D4-293B-D373-E341FA0B78B5}"/>
              </a:ext>
            </a:extLst>
          </p:cNvPr>
          <p:cNvSpPr>
            <a:spLocks noGrp="1"/>
          </p:cNvSpPr>
          <p:nvPr>
            <p:ph idx="1"/>
          </p:nvPr>
        </p:nvSpPr>
        <p:spPr>
          <a:xfrm>
            <a:off x="838200" y="1825625"/>
            <a:ext cx="10515600" cy="4528522"/>
          </a:xfrm>
        </p:spPr>
        <p:txBody>
          <a:bodyPr>
            <a:normAutofit/>
          </a:bodyPr>
          <a:lstStyle/>
          <a:p>
            <a:pPr rtl="0" fontAlgn="base">
              <a:lnSpc>
                <a:spcPct val="150000"/>
              </a:lnSpc>
              <a:spcBef>
                <a:spcPts val="0"/>
              </a:spcBef>
              <a:spcAft>
                <a:spcPts val="0"/>
              </a:spcAft>
              <a:buFont typeface="Arial" panose="020B0604020202020204" pitchFamily="34" charset="0"/>
              <a:buChar char="•"/>
            </a:pPr>
            <a:r>
              <a:rPr lang="en-US" sz="1800" dirty="0">
                <a:latin typeface="SegoeUI"/>
              </a:rPr>
              <a:t>Automatically interpreting and </a:t>
            </a:r>
            <a:r>
              <a:rPr lang="en-US" sz="1800" dirty="0" err="1">
                <a:latin typeface="SegoeUI"/>
              </a:rPr>
              <a:t>analysing</a:t>
            </a:r>
            <a:r>
              <a:rPr lang="en-US" sz="1800" dirty="0">
                <a:latin typeface="SegoeUI"/>
              </a:rPr>
              <a:t> the meaning of words and pre-processing textual input can be complex in Natural Language Processing (NLP). </a:t>
            </a:r>
          </a:p>
          <a:p>
            <a:pPr rtl="0" fontAlgn="base">
              <a:lnSpc>
                <a:spcPct val="150000"/>
              </a:lnSpc>
              <a:spcBef>
                <a:spcPts val="0"/>
              </a:spcBef>
              <a:spcAft>
                <a:spcPts val="0"/>
              </a:spcAft>
              <a:buFont typeface="Arial" panose="020B0604020202020204" pitchFamily="34" charset="0"/>
              <a:buChar char="•"/>
            </a:pPr>
            <a:r>
              <a:rPr lang="en-US" sz="1800" dirty="0">
                <a:latin typeface="SegoeUI"/>
              </a:rPr>
              <a:t>We frequently employ </a:t>
            </a:r>
            <a:r>
              <a:rPr lang="en-US" sz="1800" b="1" u="sng" dirty="0">
                <a:latin typeface="SegoeUI"/>
              </a:rPr>
              <a:t>lexicons</a:t>
            </a:r>
            <a:r>
              <a:rPr lang="en-US" sz="1800" dirty="0">
                <a:latin typeface="SegoeUI"/>
              </a:rPr>
              <a:t> to help with this. </a:t>
            </a:r>
          </a:p>
          <a:p>
            <a:pPr rtl="0" fontAlgn="base">
              <a:lnSpc>
                <a:spcPct val="150000"/>
              </a:lnSpc>
              <a:spcBef>
                <a:spcPts val="0"/>
              </a:spcBef>
              <a:spcAft>
                <a:spcPts val="0"/>
              </a:spcAft>
              <a:buFont typeface="Arial" panose="020B0604020202020204" pitchFamily="34" charset="0"/>
              <a:buChar char="•"/>
            </a:pPr>
            <a:r>
              <a:rPr lang="en-US" sz="1800" dirty="0">
                <a:latin typeface="SegoeUI"/>
              </a:rPr>
              <a:t>We frequently link the text in our data to the lexicon, which aids us in comprehending the relationships between those terms.</a:t>
            </a:r>
          </a:p>
          <a:p>
            <a:pPr rtl="0" fontAlgn="base">
              <a:lnSpc>
                <a:spcPct val="150000"/>
              </a:lnSpc>
              <a:spcBef>
                <a:spcPts val="0"/>
              </a:spcBef>
              <a:spcAft>
                <a:spcPts val="0"/>
              </a:spcAft>
              <a:buFont typeface="Arial" panose="020B0604020202020204" pitchFamily="34" charset="0"/>
              <a:buChar char="•"/>
            </a:pPr>
            <a:r>
              <a:rPr lang="en-US" sz="1800" b="1" dirty="0">
                <a:latin typeface="SegoeUI"/>
              </a:rPr>
              <a:t>WordNet is one such lexical resource. </a:t>
            </a:r>
          </a:p>
          <a:p>
            <a:pPr rtl="0" fontAlgn="base">
              <a:lnSpc>
                <a:spcPct val="150000"/>
              </a:lnSpc>
              <a:spcBef>
                <a:spcPts val="0"/>
              </a:spcBef>
              <a:spcAft>
                <a:spcPts val="0"/>
              </a:spcAft>
              <a:buFont typeface="Arial" panose="020B0604020202020204" pitchFamily="34" charset="0"/>
              <a:buChar char="•"/>
            </a:pPr>
            <a:r>
              <a:rPr lang="en-US" sz="1800" dirty="0">
                <a:latin typeface="SegoeUI"/>
              </a:rPr>
              <a:t>Its unique </a:t>
            </a:r>
            <a:r>
              <a:rPr lang="en-US" sz="1800" b="1" dirty="0">
                <a:latin typeface="SegoeUI"/>
              </a:rPr>
              <a:t>semantic network aids in the discovery of word relationships, synonyms, grammar, and other topics. This aids NLP tasks like sentiment analysis, automatic language translation, and text similarity.</a:t>
            </a:r>
          </a:p>
        </p:txBody>
      </p:sp>
    </p:spTree>
    <p:extLst>
      <p:ext uri="{BB962C8B-B14F-4D97-AF65-F5344CB8AC3E}">
        <p14:creationId xmlns:p14="http://schemas.microsoft.com/office/powerpoint/2010/main" val="8094754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7884F0-4318-4C56-1A51-7411C1529D82}"/>
              </a:ext>
            </a:extLst>
          </p:cNvPr>
          <p:cNvSpPr>
            <a:spLocks noGrp="1"/>
          </p:cNvSpPr>
          <p:nvPr>
            <p:ph type="title"/>
          </p:nvPr>
        </p:nvSpPr>
        <p:spPr>
          <a:xfrm>
            <a:off x="838200" y="365125"/>
            <a:ext cx="10515600" cy="649483"/>
          </a:xfrm>
        </p:spPr>
        <p:txBody>
          <a:bodyPr>
            <a:normAutofit fontScale="90000"/>
          </a:bodyPr>
          <a:lstStyle/>
          <a:p>
            <a:r>
              <a:rPr lang="en-IN" dirty="0"/>
              <a:t>WordNet</a:t>
            </a:r>
          </a:p>
        </p:txBody>
      </p:sp>
      <p:sp>
        <p:nvSpPr>
          <p:cNvPr id="3" name="Content Placeholder 2">
            <a:extLst>
              <a:ext uri="{FF2B5EF4-FFF2-40B4-BE49-F238E27FC236}">
                <a16:creationId xmlns:a16="http://schemas.microsoft.com/office/drawing/2014/main" id="{E1BB0B44-B552-02DA-4F33-B0213E8A6F54}"/>
              </a:ext>
            </a:extLst>
          </p:cNvPr>
          <p:cNvSpPr>
            <a:spLocks noGrp="1"/>
          </p:cNvSpPr>
          <p:nvPr>
            <p:ph idx="1"/>
          </p:nvPr>
        </p:nvSpPr>
        <p:spPr>
          <a:xfrm>
            <a:off x="838200" y="1014608"/>
            <a:ext cx="10515600" cy="5162355"/>
          </a:xfrm>
        </p:spPr>
        <p:txBody>
          <a:bodyPr>
            <a:normAutofit fontScale="62500" lnSpcReduction="20000"/>
          </a:bodyPr>
          <a:lstStyle/>
          <a:p>
            <a:pPr rtl="0" fontAlgn="base">
              <a:lnSpc>
                <a:spcPct val="170000"/>
              </a:lnSpc>
              <a:spcBef>
                <a:spcPts val="0"/>
              </a:spcBef>
              <a:spcAft>
                <a:spcPts val="0"/>
              </a:spcAft>
              <a:buFont typeface="Arial" panose="020B0604020202020204" pitchFamily="34" charset="0"/>
              <a:buChar char="•"/>
            </a:pPr>
            <a:r>
              <a:rPr lang="en-US" sz="2800" dirty="0">
                <a:latin typeface="SegoeUI"/>
              </a:rPr>
              <a:t>WordNet is a </a:t>
            </a:r>
            <a:r>
              <a:rPr lang="en-US" sz="2800" b="1" dirty="0">
                <a:latin typeface="SegoeUI"/>
              </a:rPr>
              <a:t>large lexical database of words, senses, and their semantic relations. </a:t>
            </a:r>
          </a:p>
          <a:p>
            <a:pPr rtl="0" fontAlgn="base">
              <a:lnSpc>
                <a:spcPct val="170000"/>
              </a:lnSpc>
              <a:spcBef>
                <a:spcPts val="0"/>
              </a:spcBef>
              <a:spcAft>
                <a:spcPts val="0"/>
              </a:spcAft>
              <a:buFont typeface="Arial" panose="020B0604020202020204" pitchFamily="34" charset="0"/>
              <a:buChar char="•"/>
            </a:pPr>
            <a:r>
              <a:rPr lang="en-US" sz="2800" dirty="0">
                <a:latin typeface="SegoeUI"/>
              </a:rPr>
              <a:t>In WordNet, the sense is defined by a set of synonyms, called </a:t>
            </a:r>
            <a:r>
              <a:rPr lang="en-US" sz="2800" b="1" u="sng" dirty="0" err="1">
                <a:latin typeface="SegoeUI"/>
              </a:rPr>
              <a:t>sysnets</a:t>
            </a:r>
            <a:r>
              <a:rPr lang="en-US" sz="2800" dirty="0">
                <a:latin typeface="SegoeUI"/>
              </a:rPr>
              <a:t>, that have a similar meaning or sense. This means WordNet represents words (or senses) as lists of the word senses that can be used to express the concept. </a:t>
            </a:r>
          </a:p>
          <a:p>
            <a:pPr rtl="0" fontAlgn="base">
              <a:lnSpc>
                <a:spcPct val="170000"/>
              </a:lnSpc>
              <a:spcBef>
                <a:spcPts val="0"/>
              </a:spcBef>
              <a:spcAft>
                <a:spcPts val="0"/>
              </a:spcAft>
              <a:buFont typeface="Arial" panose="020B0604020202020204" pitchFamily="34" charset="0"/>
              <a:buChar char="•"/>
            </a:pPr>
            <a:r>
              <a:rPr lang="en-US" sz="2800" dirty="0">
                <a:latin typeface="SegoeUI"/>
              </a:rPr>
              <a:t>Here is an example of </a:t>
            </a:r>
            <a:r>
              <a:rPr lang="en-US" sz="2800" dirty="0" err="1">
                <a:latin typeface="SegoeUI"/>
              </a:rPr>
              <a:t>synset</a:t>
            </a:r>
            <a:r>
              <a:rPr lang="en-US" sz="2800" dirty="0">
                <a:latin typeface="SegoeUI"/>
              </a:rPr>
              <a:t>. Sense for the word </a:t>
            </a:r>
            <a:r>
              <a:rPr lang="en-US" sz="2800" b="1" dirty="0">
                <a:latin typeface="SegoeUI"/>
              </a:rPr>
              <a:t>'fool</a:t>
            </a:r>
            <a:r>
              <a:rPr lang="en-US" sz="2800" dirty="0">
                <a:latin typeface="SegoeUI"/>
              </a:rPr>
              <a:t>' can be defined by the list of synonyms as {</a:t>
            </a:r>
            <a:r>
              <a:rPr lang="en-US" sz="2800" b="1" dirty="0">
                <a:latin typeface="SegoeUI"/>
              </a:rPr>
              <a:t>chump, jester, gull, fritter, dupe, fool around</a:t>
            </a:r>
            <a:r>
              <a:rPr lang="en-US" sz="2800" dirty="0">
                <a:latin typeface="SegoeUI"/>
              </a:rPr>
              <a:t>}</a:t>
            </a:r>
          </a:p>
          <a:p>
            <a:pPr rtl="0" fontAlgn="base">
              <a:lnSpc>
                <a:spcPct val="170000"/>
              </a:lnSpc>
              <a:spcBef>
                <a:spcPts val="0"/>
              </a:spcBef>
              <a:spcAft>
                <a:spcPts val="0"/>
              </a:spcAft>
              <a:buFont typeface="Arial" panose="020B0604020202020204" pitchFamily="34" charset="0"/>
              <a:buChar char="•"/>
            </a:pPr>
            <a:r>
              <a:rPr lang="en-US" sz="2800" dirty="0">
                <a:latin typeface="SegoeUI"/>
              </a:rPr>
              <a:t>The English WordNet consists of three separate databases, </a:t>
            </a:r>
            <a:r>
              <a:rPr lang="en-US" sz="2800" b="1" dirty="0">
                <a:latin typeface="SegoeUI"/>
              </a:rPr>
              <a:t>one each for nouns and verbs and a third for adjectives and adverbs.</a:t>
            </a:r>
          </a:p>
          <a:p>
            <a:pPr rtl="0" fontAlgn="base">
              <a:lnSpc>
                <a:spcPct val="170000"/>
              </a:lnSpc>
              <a:spcBef>
                <a:spcPts val="0"/>
              </a:spcBef>
              <a:spcAft>
                <a:spcPts val="0"/>
              </a:spcAft>
              <a:buFont typeface="Arial" panose="020B0604020202020204" pitchFamily="34" charset="0"/>
              <a:buChar char="•"/>
            </a:pPr>
            <a:r>
              <a:rPr lang="en-US" sz="2800" dirty="0">
                <a:latin typeface="SegoeUI"/>
              </a:rPr>
              <a:t>There </a:t>
            </a:r>
            <a:r>
              <a:rPr lang="en-US" sz="2800" b="1" dirty="0">
                <a:latin typeface="SegoeUI"/>
              </a:rPr>
              <a:t>are several lemmas in each database, and each one is labeled with several senses.</a:t>
            </a:r>
          </a:p>
          <a:p>
            <a:pPr rtl="0" fontAlgn="base">
              <a:lnSpc>
                <a:spcPct val="170000"/>
              </a:lnSpc>
              <a:spcBef>
                <a:spcPts val="0"/>
              </a:spcBef>
              <a:spcAft>
                <a:spcPts val="0"/>
              </a:spcAft>
              <a:buFont typeface="Arial" panose="020B0604020202020204" pitchFamily="34" charset="0"/>
              <a:buChar char="•"/>
            </a:pPr>
            <a:r>
              <a:rPr lang="en-US" sz="2800" b="1" dirty="0">
                <a:latin typeface="SegoeUI"/>
              </a:rPr>
              <a:t>There are 117798 nouns, 11529 verbs, 22479 adjectives and 4481 adverbs in </a:t>
            </a:r>
            <a:r>
              <a:rPr lang="en-US" sz="2800" b="1" dirty="0" err="1">
                <a:latin typeface="SegoeUI"/>
              </a:rPr>
              <a:t>wordNet</a:t>
            </a:r>
            <a:r>
              <a:rPr lang="en-US" sz="2800" b="1" dirty="0">
                <a:latin typeface="SegoeUI"/>
              </a:rPr>
              <a:t> 30 release.</a:t>
            </a:r>
            <a:endParaRPr lang="en-IN" sz="4800" b="1" dirty="0"/>
          </a:p>
          <a:p>
            <a:endParaRPr lang="en-IN" dirty="0"/>
          </a:p>
        </p:txBody>
      </p:sp>
    </p:spTree>
    <p:extLst>
      <p:ext uri="{BB962C8B-B14F-4D97-AF65-F5344CB8AC3E}">
        <p14:creationId xmlns:p14="http://schemas.microsoft.com/office/powerpoint/2010/main" val="33109679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0814E4F-7A7D-E313-6259-25E863ECB7C6}"/>
              </a:ext>
            </a:extLst>
          </p:cNvPr>
          <p:cNvSpPr>
            <a:spLocks noGrp="1"/>
          </p:cNvSpPr>
          <p:nvPr>
            <p:ph idx="1"/>
          </p:nvPr>
        </p:nvSpPr>
        <p:spPr>
          <a:xfrm>
            <a:off x="679579" y="482017"/>
            <a:ext cx="10515600" cy="4351338"/>
          </a:xfrm>
        </p:spPr>
        <p:txBody>
          <a:bodyPr/>
          <a:lstStyle/>
          <a:p>
            <a:r>
              <a:rPr lang="en-US" dirty="0"/>
              <a:t>Figure shows the lemma entry for the noun and adjective bass.</a:t>
            </a:r>
            <a:endParaRPr lang="en-IN" dirty="0"/>
          </a:p>
          <a:p>
            <a:endParaRPr lang="en-IN" dirty="0"/>
          </a:p>
        </p:txBody>
      </p:sp>
      <p:pic>
        <p:nvPicPr>
          <p:cNvPr id="5" name="Picture 4">
            <a:extLst>
              <a:ext uri="{FF2B5EF4-FFF2-40B4-BE49-F238E27FC236}">
                <a16:creationId xmlns:a16="http://schemas.microsoft.com/office/drawing/2014/main" id="{648AE759-7744-7FFE-78E7-CD4011EFD6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45629" y="1195640"/>
            <a:ext cx="6328035" cy="3432344"/>
          </a:xfrm>
          <a:prstGeom prst="rect">
            <a:avLst/>
          </a:prstGeom>
        </p:spPr>
      </p:pic>
      <p:sp>
        <p:nvSpPr>
          <p:cNvPr id="7" name="TextBox 6">
            <a:extLst>
              <a:ext uri="{FF2B5EF4-FFF2-40B4-BE49-F238E27FC236}">
                <a16:creationId xmlns:a16="http://schemas.microsoft.com/office/drawing/2014/main" id="{B9532D3E-561A-7536-784E-22041BE3DF8A}"/>
              </a:ext>
            </a:extLst>
          </p:cNvPr>
          <p:cNvSpPr txBox="1"/>
          <p:nvPr/>
        </p:nvSpPr>
        <p:spPr>
          <a:xfrm>
            <a:off x="679579" y="4741442"/>
            <a:ext cx="10601131" cy="1200329"/>
          </a:xfrm>
          <a:prstGeom prst="rect">
            <a:avLst/>
          </a:prstGeom>
          <a:noFill/>
        </p:spPr>
        <p:txBody>
          <a:bodyPr wrap="square">
            <a:spAutoFit/>
          </a:bodyPr>
          <a:lstStyle/>
          <a:p>
            <a:r>
              <a:rPr lang="en-US" dirty="0"/>
              <a:t>Note that there are eight senses for the noun and one for the adjective, each of gloss which has a gloss (a dictionary-style definition), a list of synonyms for the sense, and sometimes also usage examples (shown for the adjective sense). </a:t>
            </a:r>
            <a:r>
              <a:rPr lang="en-US" b="1" dirty="0"/>
              <a:t>Unlike dictionaries, WordNet doesn’t represent pronunciation, so doesn’t distinguish the pronunciation [b ae s] in bass4 , bass5 , and bass8 from the other senses pronounced [b </a:t>
            </a:r>
            <a:r>
              <a:rPr lang="en-US" b="1" dirty="0" err="1"/>
              <a:t>ey</a:t>
            </a:r>
            <a:r>
              <a:rPr lang="en-US" b="1" dirty="0"/>
              <a:t> s]</a:t>
            </a:r>
            <a:endParaRPr lang="en-IN" b="1" dirty="0"/>
          </a:p>
        </p:txBody>
      </p:sp>
    </p:spTree>
    <p:extLst>
      <p:ext uri="{BB962C8B-B14F-4D97-AF65-F5344CB8AC3E}">
        <p14:creationId xmlns:p14="http://schemas.microsoft.com/office/powerpoint/2010/main" val="34813642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10F5C5-ACE3-46A0-A4B7-C5F61AFA2DE5}"/>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B0262A4A-8056-5FB1-2EAE-1D4C08C8918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47647" y="365125"/>
            <a:ext cx="6171609" cy="5256484"/>
          </a:xfrm>
        </p:spPr>
      </p:pic>
    </p:spTree>
    <p:extLst>
      <p:ext uri="{BB962C8B-B14F-4D97-AF65-F5344CB8AC3E}">
        <p14:creationId xmlns:p14="http://schemas.microsoft.com/office/powerpoint/2010/main" val="7019011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56AA3-C29F-848C-FC84-E2847A468C7E}"/>
              </a:ext>
            </a:extLst>
          </p:cNvPr>
          <p:cNvSpPr>
            <a:spLocks noGrp="1"/>
          </p:cNvSpPr>
          <p:nvPr>
            <p:ph type="title"/>
          </p:nvPr>
        </p:nvSpPr>
        <p:spPr/>
        <p:txBody>
          <a:bodyPr/>
          <a:lstStyle/>
          <a:p>
            <a:endParaRPr lang="en-IN"/>
          </a:p>
        </p:txBody>
      </p:sp>
      <p:sp>
        <p:nvSpPr>
          <p:cNvPr id="4" name="Content Placeholder 3">
            <a:extLst>
              <a:ext uri="{FF2B5EF4-FFF2-40B4-BE49-F238E27FC236}">
                <a16:creationId xmlns:a16="http://schemas.microsoft.com/office/drawing/2014/main" id="{A687B981-923B-0F63-946D-CB8614E59656}"/>
              </a:ext>
            </a:extLst>
          </p:cNvPr>
          <p:cNvSpPr>
            <a:spLocks noGrp="1"/>
          </p:cNvSpPr>
          <p:nvPr>
            <p:ph idx="1"/>
          </p:nvPr>
        </p:nvSpPr>
        <p:spPr/>
        <p:txBody>
          <a:bodyPr/>
          <a:lstStyle/>
          <a:p>
            <a:endParaRPr lang="en-IN"/>
          </a:p>
        </p:txBody>
      </p:sp>
      <p:pic>
        <p:nvPicPr>
          <p:cNvPr id="1028" name="Picture 4">
            <a:extLst>
              <a:ext uri="{FF2B5EF4-FFF2-40B4-BE49-F238E27FC236}">
                <a16:creationId xmlns:a16="http://schemas.microsoft.com/office/drawing/2014/main" id="{FC791C6F-7ED1-FB39-8BF9-219A1D9545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62250" y="1223963"/>
            <a:ext cx="6667500" cy="4410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71238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8E8FA-97D1-204D-B665-A70C1BE9D5C5}"/>
              </a:ext>
            </a:extLst>
          </p:cNvPr>
          <p:cNvSpPr>
            <a:spLocks noGrp="1"/>
          </p:cNvSpPr>
          <p:nvPr>
            <p:ph type="title"/>
          </p:nvPr>
        </p:nvSpPr>
        <p:spPr/>
        <p:txBody>
          <a:bodyPr/>
          <a:lstStyle/>
          <a:p>
            <a:r>
              <a:rPr lang="en-IN" b="1" dirty="0">
                <a:solidFill>
                  <a:srgbClr val="FF0000"/>
                </a:solidFill>
              </a:rPr>
              <a:t>Gloss</a:t>
            </a:r>
          </a:p>
        </p:txBody>
      </p:sp>
      <p:sp>
        <p:nvSpPr>
          <p:cNvPr id="3" name="Content Placeholder 2">
            <a:extLst>
              <a:ext uri="{FF2B5EF4-FFF2-40B4-BE49-F238E27FC236}">
                <a16:creationId xmlns:a16="http://schemas.microsoft.com/office/drawing/2014/main" id="{E97D5CF6-2FA5-A775-0CF0-A6AFF325D0CF}"/>
              </a:ext>
            </a:extLst>
          </p:cNvPr>
          <p:cNvSpPr>
            <a:spLocks noGrp="1"/>
          </p:cNvSpPr>
          <p:nvPr>
            <p:ph idx="1"/>
          </p:nvPr>
        </p:nvSpPr>
        <p:spPr/>
        <p:txBody>
          <a:bodyPr>
            <a:normAutofit lnSpcReduction="10000"/>
          </a:bodyPr>
          <a:lstStyle/>
          <a:p>
            <a:r>
              <a:rPr lang="en-IN" b="1" dirty="0"/>
              <a:t>The Glosses are textual definitions for each sense provided by dictionaries and thesauruses.</a:t>
            </a:r>
          </a:p>
          <a:p>
            <a:r>
              <a:rPr lang="en-US" dirty="0"/>
              <a:t>Glosses are properties of a </a:t>
            </a:r>
            <a:r>
              <a:rPr lang="en-US" dirty="0" err="1"/>
              <a:t>synset</a:t>
            </a:r>
            <a:r>
              <a:rPr lang="en-US" dirty="0"/>
              <a:t>, so that each sense included in the </a:t>
            </a:r>
            <a:r>
              <a:rPr lang="en-US" dirty="0" err="1"/>
              <a:t>synset</a:t>
            </a:r>
            <a:r>
              <a:rPr lang="en-US" dirty="0"/>
              <a:t> has the same gloss and can express this concept.</a:t>
            </a:r>
            <a:endParaRPr lang="en-IN" dirty="0"/>
          </a:p>
          <a:p>
            <a:r>
              <a:rPr lang="en-IN" b="1" dirty="0"/>
              <a:t>Here are the Glosses for two senses of ‘bank’</a:t>
            </a:r>
          </a:p>
          <a:p>
            <a:r>
              <a:rPr lang="en-IN" b="1" dirty="0"/>
              <a:t>1. The financial institution that accepts deposits and channels the money into leading activities</a:t>
            </a:r>
          </a:p>
          <a:p>
            <a:r>
              <a:rPr lang="en-IN" b="1" dirty="0"/>
              <a:t>2. Sloping land (especially the slope beside a body of water) </a:t>
            </a:r>
          </a:p>
          <a:p>
            <a:r>
              <a:rPr lang="en-IN" b="1" dirty="0"/>
              <a:t>Glosses are not a formal meaning representation; they are just written for people.</a:t>
            </a:r>
          </a:p>
        </p:txBody>
      </p:sp>
    </p:spTree>
    <p:extLst>
      <p:ext uri="{BB962C8B-B14F-4D97-AF65-F5344CB8AC3E}">
        <p14:creationId xmlns:p14="http://schemas.microsoft.com/office/powerpoint/2010/main" val="3093748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55042-5E78-95B8-92D7-0698AC76792B}"/>
              </a:ext>
            </a:extLst>
          </p:cNvPr>
          <p:cNvSpPr>
            <a:spLocks noGrp="1"/>
          </p:cNvSpPr>
          <p:nvPr>
            <p:ph type="title"/>
          </p:nvPr>
        </p:nvSpPr>
        <p:spPr/>
        <p:txBody>
          <a:bodyPr/>
          <a:lstStyle/>
          <a:p>
            <a:r>
              <a:rPr lang="en-IN" b="1" dirty="0" err="1">
                <a:solidFill>
                  <a:srgbClr val="FF0000"/>
                </a:solidFill>
              </a:rPr>
              <a:t>Synset</a:t>
            </a:r>
            <a:endParaRPr lang="en-IN" b="1" dirty="0">
              <a:solidFill>
                <a:srgbClr val="FF0000"/>
              </a:solidFill>
            </a:endParaRPr>
          </a:p>
        </p:txBody>
      </p:sp>
      <p:sp>
        <p:nvSpPr>
          <p:cNvPr id="3" name="Content Placeholder 2">
            <a:extLst>
              <a:ext uri="{FF2B5EF4-FFF2-40B4-BE49-F238E27FC236}">
                <a16:creationId xmlns:a16="http://schemas.microsoft.com/office/drawing/2014/main" id="{B563B69D-0C97-87B1-807F-08012A272E5F}"/>
              </a:ext>
            </a:extLst>
          </p:cNvPr>
          <p:cNvSpPr>
            <a:spLocks noGrp="1"/>
          </p:cNvSpPr>
          <p:nvPr>
            <p:ph idx="1"/>
          </p:nvPr>
        </p:nvSpPr>
        <p:spPr>
          <a:xfrm>
            <a:off x="838201" y="1825625"/>
            <a:ext cx="7307424" cy="4351338"/>
          </a:xfrm>
        </p:spPr>
        <p:txBody>
          <a:bodyPr>
            <a:normAutofit fontScale="70000" lnSpcReduction="20000"/>
          </a:bodyPr>
          <a:lstStyle/>
          <a:p>
            <a:pPr algn="l"/>
            <a:r>
              <a:rPr lang="en-US" b="0" i="0" dirty="0">
                <a:solidFill>
                  <a:srgbClr val="404040"/>
                </a:solidFill>
                <a:effectLst/>
                <a:latin typeface="gt-regular"/>
              </a:rPr>
              <a:t>WordNet categorizes English words into synonyms, referred to as </a:t>
            </a:r>
            <a:r>
              <a:rPr lang="en-US" b="1" i="0" u="sng" dirty="0" err="1">
                <a:solidFill>
                  <a:srgbClr val="404040"/>
                </a:solidFill>
                <a:effectLst/>
                <a:latin typeface="gt-regular"/>
              </a:rPr>
              <a:t>Synsets</a:t>
            </a:r>
            <a:r>
              <a:rPr lang="en-US" b="1" i="0" u="sng" dirty="0">
                <a:solidFill>
                  <a:srgbClr val="404040"/>
                </a:solidFill>
                <a:effectLst/>
                <a:latin typeface="gt-regular"/>
              </a:rPr>
              <a:t> </a:t>
            </a:r>
            <a:r>
              <a:rPr lang="en-US" b="0" i="0" dirty="0">
                <a:solidFill>
                  <a:srgbClr val="404040"/>
                </a:solidFill>
                <a:effectLst/>
                <a:latin typeface="gt-regular"/>
              </a:rPr>
              <a:t>(short for a set of synonyms). </a:t>
            </a:r>
          </a:p>
          <a:p>
            <a:pPr algn="l"/>
            <a:r>
              <a:rPr lang="en-US" dirty="0"/>
              <a:t>The set of near-synonyms for a WordNet sense is called a </a:t>
            </a:r>
            <a:r>
              <a:rPr lang="en-US" dirty="0" err="1"/>
              <a:t>synset</a:t>
            </a:r>
            <a:r>
              <a:rPr lang="en-US" dirty="0"/>
              <a:t>.</a:t>
            </a:r>
          </a:p>
          <a:p>
            <a:pPr algn="l"/>
            <a:r>
              <a:rPr lang="en-US" dirty="0" err="1"/>
              <a:t>synsets</a:t>
            </a:r>
            <a:r>
              <a:rPr lang="en-US" dirty="0"/>
              <a:t> are an important primitive in WordNet.\</a:t>
            </a:r>
          </a:p>
          <a:p>
            <a:pPr algn="l"/>
            <a:r>
              <a:rPr lang="en-US" b="1" i="0" dirty="0">
                <a:solidFill>
                  <a:srgbClr val="404040"/>
                </a:solidFill>
                <a:effectLst/>
                <a:latin typeface="gt-regular"/>
              </a:rPr>
              <a:t>Every </a:t>
            </a:r>
            <a:r>
              <a:rPr lang="en-US" b="1" i="0" dirty="0" err="1">
                <a:solidFill>
                  <a:srgbClr val="404040"/>
                </a:solidFill>
                <a:effectLst/>
                <a:latin typeface="gt-regular"/>
              </a:rPr>
              <a:t>Synset</a:t>
            </a:r>
            <a:r>
              <a:rPr lang="en-US" b="1" i="0" dirty="0">
                <a:solidFill>
                  <a:srgbClr val="404040"/>
                </a:solidFill>
                <a:effectLst/>
                <a:latin typeface="gt-regular"/>
              </a:rPr>
              <a:t> contains a name, a part-of-speech (nouns, verbs, adverbs, and adjectives), and a number.</a:t>
            </a:r>
          </a:p>
          <a:p>
            <a:pPr algn="l"/>
            <a:r>
              <a:rPr lang="en-US" b="0" i="0" dirty="0" err="1">
                <a:solidFill>
                  <a:srgbClr val="404040"/>
                </a:solidFill>
                <a:effectLst/>
                <a:latin typeface="gt-regular"/>
              </a:rPr>
              <a:t>Synsets</a:t>
            </a:r>
            <a:r>
              <a:rPr lang="en-US" b="0" i="0" dirty="0">
                <a:solidFill>
                  <a:srgbClr val="404040"/>
                </a:solidFill>
                <a:effectLst/>
                <a:latin typeface="gt-regular"/>
              </a:rPr>
              <a:t> are used to store synonyms, where each word in the </a:t>
            </a:r>
            <a:r>
              <a:rPr lang="en-US" b="0" i="0" dirty="0" err="1">
                <a:solidFill>
                  <a:srgbClr val="404040"/>
                </a:solidFill>
                <a:effectLst/>
                <a:latin typeface="gt-regular"/>
              </a:rPr>
              <a:t>Synset</a:t>
            </a:r>
            <a:r>
              <a:rPr lang="en-US" b="0" i="0" dirty="0">
                <a:solidFill>
                  <a:srgbClr val="404040"/>
                </a:solidFill>
                <a:effectLst/>
                <a:latin typeface="gt-regular"/>
              </a:rPr>
              <a:t> shares the same meaning. Essentially, each </a:t>
            </a:r>
            <a:r>
              <a:rPr lang="en-US" b="0" i="0" dirty="0" err="1">
                <a:solidFill>
                  <a:srgbClr val="404040"/>
                </a:solidFill>
                <a:effectLst/>
                <a:latin typeface="gt-regular"/>
              </a:rPr>
              <a:t>Synset</a:t>
            </a:r>
            <a:r>
              <a:rPr lang="en-US" b="0" i="0" dirty="0">
                <a:solidFill>
                  <a:srgbClr val="404040"/>
                </a:solidFill>
                <a:effectLst/>
                <a:latin typeface="gt-regular"/>
              </a:rPr>
              <a:t> is a collection of synonyms. </a:t>
            </a:r>
          </a:p>
          <a:p>
            <a:pPr algn="l"/>
            <a:r>
              <a:rPr lang="en-US" b="1" i="0" dirty="0">
                <a:solidFill>
                  <a:srgbClr val="404040"/>
                </a:solidFill>
                <a:effectLst/>
                <a:latin typeface="gt-regular"/>
              </a:rPr>
              <a:t>Some words have just one </a:t>
            </a:r>
            <a:r>
              <a:rPr lang="en-US" b="1" i="0" dirty="0" err="1">
                <a:solidFill>
                  <a:srgbClr val="404040"/>
                </a:solidFill>
                <a:effectLst/>
                <a:latin typeface="gt-regular"/>
              </a:rPr>
              <a:t>Synset</a:t>
            </a:r>
            <a:r>
              <a:rPr lang="en-US" b="1" i="0" dirty="0">
                <a:solidFill>
                  <a:srgbClr val="404040"/>
                </a:solidFill>
                <a:effectLst/>
                <a:latin typeface="gt-regular"/>
              </a:rPr>
              <a:t>, while others have multiple </a:t>
            </a:r>
            <a:r>
              <a:rPr lang="en-US" b="1" i="0" dirty="0" err="1">
                <a:solidFill>
                  <a:srgbClr val="404040"/>
                </a:solidFill>
                <a:effectLst/>
                <a:latin typeface="gt-regular"/>
              </a:rPr>
              <a:t>Synsets</a:t>
            </a:r>
            <a:r>
              <a:rPr lang="en-US" b="1" i="0" dirty="0">
                <a:solidFill>
                  <a:srgbClr val="404040"/>
                </a:solidFill>
                <a:effectLst/>
                <a:latin typeface="gt-regular"/>
              </a:rPr>
              <a:t>. Every </a:t>
            </a:r>
            <a:r>
              <a:rPr lang="en-US" b="1" i="0" dirty="0" err="1">
                <a:solidFill>
                  <a:srgbClr val="404040"/>
                </a:solidFill>
                <a:effectLst/>
                <a:latin typeface="gt-regular"/>
              </a:rPr>
              <a:t>Synset</a:t>
            </a:r>
            <a:r>
              <a:rPr lang="en-US" b="1" i="0" dirty="0">
                <a:solidFill>
                  <a:srgbClr val="404040"/>
                </a:solidFill>
                <a:effectLst/>
                <a:latin typeface="gt-regular"/>
              </a:rPr>
              <a:t> has a definition associated with it. </a:t>
            </a:r>
          </a:p>
          <a:p>
            <a:pPr algn="l"/>
            <a:r>
              <a:rPr lang="en-US" b="1" i="0" dirty="0" err="1">
                <a:solidFill>
                  <a:srgbClr val="404040"/>
                </a:solidFill>
                <a:effectLst/>
                <a:latin typeface="gt-regular"/>
              </a:rPr>
              <a:t>Synset</a:t>
            </a:r>
            <a:r>
              <a:rPr lang="en-US" b="1" i="0" dirty="0">
                <a:solidFill>
                  <a:srgbClr val="404040"/>
                </a:solidFill>
                <a:effectLst/>
                <a:latin typeface="gt-regular"/>
              </a:rPr>
              <a:t> makes it easier for users to look up words in the WordNet database.</a:t>
            </a:r>
          </a:p>
        </p:txBody>
      </p:sp>
      <p:pic>
        <p:nvPicPr>
          <p:cNvPr id="4" name="Content Placeholder 4">
            <a:extLst>
              <a:ext uri="{FF2B5EF4-FFF2-40B4-BE49-F238E27FC236}">
                <a16:creationId xmlns:a16="http://schemas.microsoft.com/office/drawing/2014/main" id="{CA9CAD11-E665-3E4C-5225-0A9AD82AAA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70032" y="2270760"/>
            <a:ext cx="3523861" cy="2316480"/>
          </a:xfrm>
          <a:prstGeom prst="rect">
            <a:avLst/>
          </a:prstGeom>
        </p:spPr>
      </p:pic>
    </p:spTree>
    <p:extLst>
      <p:ext uri="{BB962C8B-B14F-4D97-AF65-F5344CB8AC3E}">
        <p14:creationId xmlns:p14="http://schemas.microsoft.com/office/powerpoint/2010/main" val="4271260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C80C5F-3D15-9479-1329-0E6EA8B05083}"/>
              </a:ext>
            </a:extLst>
          </p:cNvPr>
          <p:cNvSpPr>
            <a:spLocks noGrp="1"/>
          </p:cNvSpPr>
          <p:nvPr>
            <p:ph type="title"/>
          </p:nvPr>
        </p:nvSpPr>
        <p:spPr>
          <a:xfrm>
            <a:off x="838200" y="365126"/>
            <a:ext cx="10515600" cy="679904"/>
          </a:xfrm>
        </p:spPr>
        <p:txBody>
          <a:bodyPr>
            <a:normAutofit fontScale="90000"/>
          </a:bodyPr>
          <a:lstStyle/>
          <a:p>
            <a:r>
              <a:rPr lang="en-IN" dirty="0">
                <a:solidFill>
                  <a:srgbClr val="FF0000"/>
                </a:solidFill>
              </a:rPr>
              <a:t>Introduction</a:t>
            </a:r>
          </a:p>
        </p:txBody>
      </p:sp>
      <p:sp>
        <p:nvSpPr>
          <p:cNvPr id="3" name="Content Placeholder 2">
            <a:extLst>
              <a:ext uri="{FF2B5EF4-FFF2-40B4-BE49-F238E27FC236}">
                <a16:creationId xmlns:a16="http://schemas.microsoft.com/office/drawing/2014/main" id="{0ED445FE-68AF-BCF2-3EE3-474633F2F87B}"/>
              </a:ext>
            </a:extLst>
          </p:cNvPr>
          <p:cNvSpPr>
            <a:spLocks noGrp="1"/>
          </p:cNvSpPr>
          <p:nvPr>
            <p:ph idx="1"/>
          </p:nvPr>
        </p:nvSpPr>
        <p:spPr>
          <a:xfrm>
            <a:off x="838200" y="1474237"/>
            <a:ext cx="10515600" cy="3349690"/>
          </a:xfrm>
        </p:spPr>
        <p:txBody>
          <a:bodyPr>
            <a:normAutofit/>
          </a:bodyPr>
          <a:lstStyle/>
          <a:p>
            <a:pPr algn="l"/>
            <a:r>
              <a:rPr lang="en-US" sz="1800" b="0" i="0" u="none" strike="noStrike" baseline="0" dirty="0">
                <a:latin typeface="SegoeUI"/>
              </a:rPr>
              <a:t>Semantic analysis is the process of extracting </a:t>
            </a:r>
            <a:r>
              <a:rPr lang="en-US" sz="1800" b="0" i="0" u="sng" strike="noStrike" baseline="0" dirty="0">
                <a:latin typeface="SegoeUI"/>
              </a:rPr>
              <a:t>meaning</a:t>
            </a:r>
            <a:r>
              <a:rPr lang="en-US" sz="1800" b="0" i="0" u="none" strike="noStrike" baseline="0" dirty="0">
                <a:latin typeface="SegoeUI"/>
              </a:rPr>
              <a:t> from text.</a:t>
            </a:r>
          </a:p>
          <a:p>
            <a:pPr algn="l"/>
            <a:r>
              <a:rPr lang="en-US" sz="1800" b="0" i="0" u="none" strike="noStrike" baseline="0" dirty="0">
                <a:latin typeface="SegoeUI"/>
              </a:rPr>
              <a:t>It permits computers to know and interpret sentences, paragraphs, or whole documents.</a:t>
            </a:r>
          </a:p>
          <a:p>
            <a:pPr algn="l"/>
            <a:r>
              <a:rPr lang="en-US" sz="1800" b="0" i="0" u="none" strike="noStrike" baseline="0" dirty="0">
                <a:latin typeface="SegoeUI"/>
              </a:rPr>
              <a:t>It is done by </a:t>
            </a:r>
            <a:r>
              <a:rPr lang="en-US" sz="1800" b="0" i="0" u="none" strike="noStrike" baseline="0" dirty="0" err="1">
                <a:latin typeface="SegoeUI"/>
              </a:rPr>
              <a:t>analysing</a:t>
            </a:r>
            <a:r>
              <a:rPr lang="en-US" sz="1800" b="0" i="0" u="none" strike="noStrike" baseline="0" dirty="0">
                <a:latin typeface="SegoeUI"/>
              </a:rPr>
              <a:t> their grammatical structure, and distinguishing relationships between</a:t>
            </a:r>
          </a:p>
          <a:p>
            <a:pPr marL="0" indent="0" algn="l">
              <a:buNone/>
            </a:pPr>
            <a:r>
              <a:rPr lang="en-US" sz="1800" b="0" i="0" u="none" strike="noStrike" baseline="0" dirty="0">
                <a:latin typeface="SegoeUI"/>
              </a:rPr>
              <a:t>    individual words in a specific context.</a:t>
            </a:r>
          </a:p>
          <a:p>
            <a:pPr algn="l"/>
            <a:r>
              <a:rPr lang="en-US" sz="1800" b="0" i="0" u="none" strike="noStrike" baseline="0" dirty="0">
                <a:latin typeface="SegoeUI"/>
              </a:rPr>
              <a:t>It’s an important sub-task of Natural Language Processing (NLP).</a:t>
            </a:r>
          </a:p>
          <a:p>
            <a:pPr algn="l"/>
            <a:r>
              <a:rPr lang="en-US" sz="1800" b="0" i="0" u="none" strike="noStrike" baseline="0" dirty="0">
                <a:latin typeface="SegoeUI"/>
              </a:rPr>
              <a:t>It drives machine learning tools like chatbots, search engines, and text analysis.</a:t>
            </a:r>
          </a:p>
          <a:p>
            <a:pPr algn="l"/>
            <a:r>
              <a:rPr lang="en-US" sz="1800" b="0" i="0" u="none" strike="noStrike" baseline="0" dirty="0">
                <a:latin typeface="SegoeUI"/>
              </a:rPr>
              <a:t>Semantic analysis-driven tools can facilitate industries to automatically extract meaningful</a:t>
            </a:r>
          </a:p>
          <a:p>
            <a:pPr marL="0" indent="0" algn="l">
              <a:buNone/>
            </a:pPr>
            <a:r>
              <a:rPr lang="en-US" sz="1800" b="0" i="0" u="none" strike="noStrike" baseline="0" dirty="0">
                <a:latin typeface="SegoeUI"/>
              </a:rPr>
              <a:t>information from unstructured data, like emails, comments, and feedback.</a:t>
            </a:r>
          </a:p>
        </p:txBody>
      </p:sp>
    </p:spTree>
    <p:extLst>
      <p:ext uri="{BB962C8B-B14F-4D97-AF65-F5344CB8AC3E}">
        <p14:creationId xmlns:p14="http://schemas.microsoft.com/office/powerpoint/2010/main" val="14683574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1A015-DADE-E962-5109-30BF9E8C8AD2}"/>
              </a:ext>
            </a:extLst>
          </p:cNvPr>
          <p:cNvSpPr>
            <a:spLocks noGrp="1"/>
          </p:cNvSpPr>
          <p:nvPr>
            <p:ph type="title"/>
          </p:nvPr>
        </p:nvSpPr>
        <p:spPr/>
        <p:txBody>
          <a:bodyPr/>
          <a:lstStyle/>
          <a:p>
            <a:r>
              <a:rPr lang="en-US" b="0" i="0" dirty="0">
                <a:solidFill>
                  <a:srgbClr val="FF0000"/>
                </a:solidFill>
                <a:effectLst/>
                <a:latin typeface="-apple-system"/>
              </a:rPr>
              <a:t>The Structure of a Wordnet</a:t>
            </a:r>
            <a:br>
              <a:rPr lang="en-US" b="0" i="0" dirty="0">
                <a:solidFill>
                  <a:srgbClr val="FF0000"/>
                </a:solidFill>
                <a:effectLst/>
                <a:latin typeface="-apple-system"/>
              </a:rPr>
            </a:br>
            <a:endParaRPr lang="en-IN" dirty="0">
              <a:solidFill>
                <a:srgbClr val="FF0000"/>
              </a:solidFill>
            </a:endParaRPr>
          </a:p>
        </p:txBody>
      </p:sp>
      <p:sp>
        <p:nvSpPr>
          <p:cNvPr id="3" name="Content Placeholder 2">
            <a:extLst>
              <a:ext uri="{FF2B5EF4-FFF2-40B4-BE49-F238E27FC236}">
                <a16:creationId xmlns:a16="http://schemas.microsoft.com/office/drawing/2014/main" id="{1A2412B7-1BFA-E8BE-4DC3-26EE0AA7005D}"/>
              </a:ext>
            </a:extLst>
          </p:cNvPr>
          <p:cNvSpPr>
            <a:spLocks noGrp="1"/>
          </p:cNvSpPr>
          <p:nvPr>
            <p:ph idx="1"/>
          </p:nvPr>
        </p:nvSpPr>
        <p:spPr>
          <a:xfrm>
            <a:off x="838200" y="1825625"/>
            <a:ext cx="10515600" cy="2849012"/>
          </a:xfrm>
        </p:spPr>
        <p:txBody>
          <a:bodyPr/>
          <a:lstStyle/>
          <a:p>
            <a:pPr algn="l"/>
            <a:r>
              <a:rPr lang="en-US" b="0" i="0" dirty="0">
                <a:solidFill>
                  <a:srgbClr val="000000"/>
                </a:solidFill>
                <a:effectLst/>
                <a:latin typeface="-apple-system"/>
              </a:rPr>
              <a:t>A </a:t>
            </a:r>
            <a:r>
              <a:rPr lang="en-US" b="1" i="0" dirty="0">
                <a:solidFill>
                  <a:srgbClr val="000000"/>
                </a:solidFill>
                <a:effectLst/>
                <a:latin typeface="-apple-system"/>
              </a:rPr>
              <a:t>wordnet</a:t>
            </a:r>
            <a:r>
              <a:rPr lang="en-US" b="0" i="0" dirty="0">
                <a:solidFill>
                  <a:srgbClr val="000000"/>
                </a:solidFill>
                <a:effectLst/>
                <a:latin typeface="-apple-system"/>
              </a:rPr>
              <a:t> is an online lexicon which is organized by concepts.</a:t>
            </a:r>
          </a:p>
          <a:p>
            <a:pPr algn="l"/>
            <a:r>
              <a:rPr lang="en-US" b="0" i="0" dirty="0">
                <a:solidFill>
                  <a:srgbClr val="000000"/>
                </a:solidFill>
                <a:effectLst/>
                <a:latin typeface="-apple-system"/>
              </a:rPr>
              <a:t>The basic unit of a wordnet is the synonym set (</a:t>
            </a:r>
            <a:r>
              <a:rPr lang="en-US" b="1" i="0" dirty="0" err="1">
                <a:solidFill>
                  <a:srgbClr val="000000"/>
                </a:solidFill>
                <a:effectLst/>
                <a:latin typeface="-apple-system"/>
              </a:rPr>
              <a:t>synset</a:t>
            </a:r>
            <a:r>
              <a:rPr lang="en-US" b="0" i="0" dirty="0">
                <a:solidFill>
                  <a:srgbClr val="000000"/>
                </a:solidFill>
                <a:effectLst/>
                <a:latin typeface="-apple-system"/>
              </a:rPr>
              <a:t>), a group of words that all refer to the same concept. </a:t>
            </a:r>
          </a:p>
          <a:p>
            <a:pPr algn="l"/>
            <a:r>
              <a:rPr lang="en-US" b="0" i="0" dirty="0">
                <a:solidFill>
                  <a:srgbClr val="000000"/>
                </a:solidFill>
                <a:effectLst/>
                <a:latin typeface="-apple-system"/>
              </a:rPr>
              <a:t>Words and </a:t>
            </a:r>
            <a:r>
              <a:rPr lang="en-US" b="0" i="0" dirty="0" err="1">
                <a:solidFill>
                  <a:srgbClr val="000000"/>
                </a:solidFill>
                <a:effectLst/>
                <a:latin typeface="-apple-system"/>
              </a:rPr>
              <a:t>synsets</a:t>
            </a:r>
            <a:r>
              <a:rPr lang="en-US" b="0" i="0" dirty="0">
                <a:solidFill>
                  <a:srgbClr val="000000"/>
                </a:solidFill>
                <a:effectLst/>
                <a:latin typeface="-apple-system"/>
              </a:rPr>
              <a:t> are linked by means of conceptual-semantic relations to form the structure of wordnet.</a:t>
            </a:r>
          </a:p>
          <a:p>
            <a:endParaRPr lang="en-IN" dirty="0"/>
          </a:p>
        </p:txBody>
      </p:sp>
    </p:spTree>
    <p:extLst>
      <p:ext uri="{BB962C8B-B14F-4D97-AF65-F5344CB8AC3E}">
        <p14:creationId xmlns:p14="http://schemas.microsoft.com/office/powerpoint/2010/main" val="191070227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88547F-8B80-9EF5-FA7C-F0D0734A08DB}"/>
              </a:ext>
            </a:extLst>
          </p:cNvPr>
          <p:cNvSpPr>
            <a:spLocks noGrp="1"/>
          </p:cNvSpPr>
          <p:nvPr>
            <p:ph type="title"/>
          </p:nvPr>
        </p:nvSpPr>
        <p:spPr/>
        <p:txBody>
          <a:bodyPr/>
          <a:lstStyle/>
          <a:p>
            <a:r>
              <a:rPr lang="en-IN" b="0" i="0" dirty="0">
                <a:solidFill>
                  <a:srgbClr val="FF0000"/>
                </a:solidFill>
                <a:effectLst/>
                <a:latin typeface="-apple-system"/>
              </a:rPr>
              <a:t>Words, Senses, and </a:t>
            </a:r>
            <a:r>
              <a:rPr lang="en-IN" b="0" i="0" dirty="0" err="1">
                <a:solidFill>
                  <a:srgbClr val="FF0000"/>
                </a:solidFill>
                <a:effectLst/>
                <a:latin typeface="-apple-system"/>
              </a:rPr>
              <a:t>Synsets</a:t>
            </a:r>
            <a:br>
              <a:rPr lang="en-IN" b="0" i="0" dirty="0">
                <a:solidFill>
                  <a:srgbClr val="000000"/>
                </a:solidFill>
                <a:effectLst/>
                <a:latin typeface="-apple-system"/>
              </a:rPr>
            </a:br>
            <a:endParaRPr lang="en-IN" dirty="0"/>
          </a:p>
        </p:txBody>
      </p:sp>
      <p:sp>
        <p:nvSpPr>
          <p:cNvPr id="3" name="Content Placeholder 2">
            <a:extLst>
              <a:ext uri="{FF2B5EF4-FFF2-40B4-BE49-F238E27FC236}">
                <a16:creationId xmlns:a16="http://schemas.microsoft.com/office/drawing/2014/main" id="{FA973FFF-C513-F4A7-3F7E-B4B976653FC8}"/>
              </a:ext>
            </a:extLst>
          </p:cNvPr>
          <p:cNvSpPr>
            <a:spLocks noGrp="1"/>
          </p:cNvSpPr>
          <p:nvPr>
            <p:ph idx="1"/>
          </p:nvPr>
        </p:nvSpPr>
        <p:spPr>
          <a:xfrm>
            <a:off x="838200" y="1825625"/>
            <a:ext cx="6831563" cy="4351338"/>
          </a:xfrm>
        </p:spPr>
        <p:txBody>
          <a:bodyPr>
            <a:normAutofit fontScale="70000" lnSpcReduction="20000"/>
          </a:bodyPr>
          <a:lstStyle/>
          <a:p>
            <a:pPr algn="just"/>
            <a:r>
              <a:rPr lang="en-US" b="0" i="0" dirty="0">
                <a:solidFill>
                  <a:srgbClr val="000000"/>
                </a:solidFill>
                <a:effectLst/>
                <a:latin typeface="-apple-system"/>
              </a:rPr>
              <a:t>We all know that </a:t>
            </a:r>
            <a:r>
              <a:rPr lang="en-US" b="1" i="0" dirty="0">
                <a:solidFill>
                  <a:srgbClr val="000000"/>
                </a:solidFill>
                <a:effectLst/>
                <a:latin typeface="-apple-system"/>
              </a:rPr>
              <a:t>words</a:t>
            </a:r>
            <a:r>
              <a:rPr lang="en-US" b="0" i="0" dirty="0">
                <a:solidFill>
                  <a:srgbClr val="000000"/>
                </a:solidFill>
                <a:effectLst/>
                <a:latin typeface="-apple-system"/>
              </a:rPr>
              <a:t> are the basic building blocks of languages.</a:t>
            </a:r>
          </a:p>
          <a:p>
            <a:pPr algn="just"/>
            <a:r>
              <a:rPr lang="en-US" dirty="0">
                <a:solidFill>
                  <a:srgbClr val="000000"/>
                </a:solidFill>
                <a:latin typeface="-apple-system"/>
              </a:rPr>
              <a:t>A</a:t>
            </a:r>
            <a:r>
              <a:rPr lang="en-US" b="0" i="0" dirty="0">
                <a:solidFill>
                  <a:srgbClr val="000000"/>
                </a:solidFill>
                <a:effectLst/>
                <a:latin typeface="-apple-system"/>
              </a:rPr>
              <a:t> word is built up with two parts, its form and its meaning.</a:t>
            </a:r>
          </a:p>
          <a:p>
            <a:pPr algn="just"/>
            <a:r>
              <a:rPr lang="en-US" dirty="0">
                <a:solidFill>
                  <a:srgbClr val="000000"/>
                </a:solidFill>
                <a:latin typeface="-apple-system"/>
              </a:rPr>
              <a:t>B</a:t>
            </a:r>
            <a:r>
              <a:rPr lang="en-US" b="0" i="0" dirty="0">
                <a:solidFill>
                  <a:srgbClr val="000000"/>
                </a:solidFill>
                <a:effectLst/>
                <a:latin typeface="-apple-system"/>
              </a:rPr>
              <a:t>ut in natural languages, the word form and word meaning are not in an elegant one-to-one match, one word form may connect to many different meanings, so </a:t>
            </a:r>
            <a:r>
              <a:rPr lang="en-US" b="0" i="0" dirty="0" err="1">
                <a:solidFill>
                  <a:srgbClr val="000000"/>
                </a:solidFill>
                <a:effectLst/>
                <a:latin typeface="-apple-system"/>
              </a:rPr>
              <a:t>hereforth</a:t>
            </a:r>
            <a:r>
              <a:rPr lang="en-US" b="0" i="0" dirty="0">
                <a:solidFill>
                  <a:srgbClr val="000000"/>
                </a:solidFill>
                <a:effectLst/>
                <a:latin typeface="-apple-system"/>
              </a:rPr>
              <a:t>, we need </a:t>
            </a:r>
            <a:r>
              <a:rPr lang="en-US" b="1" i="0" dirty="0">
                <a:solidFill>
                  <a:srgbClr val="000000"/>
                </a:solidFill>
                <a:effectLst/>
                <a:latin typeface="-apple-system"/>
              </a:rPr>
              <a:t>senses</a:t>
            </a:r>
            <a:r>
              <a:rPr lang="en-US" b="0" i="0" dirty="0">
                <a:solidFill>
                  <a:srgbClr val="000000"/>
                </a:solidFill>
                <a:effectLst/>
                <a:latin typeface="-apple-system"/>
              </a:rPr>
              <a:t>, to work as the unit of word meanings, for example, the word ’</a:t>
            </a:r>
            <a:r>
              <a:rPr lang="en-US" b="0" i="1" dirty="0">
                <a:solidFill>
                  <a:srgbClr val="000000"/>
                </a:solidFill>
                <a:effectLst/>
                <a:latin typeface="-apple-system"/>
              </a:rPr>
              <a:t>bank’</a:t>
            </a:r>
            <a:r>
              <a:rPr lang="en-US" b="0" i="0" dirty="0">
                <a:solidFill>
                  <a:srgbClr val="000000"/>
                </a:solidFill>
                <a:effectLst/>
                <a:latin typeface="-apple-system"/>
              </a:rPr>
              <a:t> has at least two senses:</a:t>
            </a:r>
          </a:p>
          <a:p>
            <a:pPr algn="just">
              <a:buFont typeface="+mj-lt"/>
              <a:buAutoNum type="arabicPeriod"/>
            </a:pPr>
            <a:r>
              <a:rPr lang="en-US" b="0" i="0" dirty="0">
                <a:solidFill>
                  <a:srgbClr val="000000"/>
                </a:solidFill>
                <a:effectLst/>
                <a:latin typeface="-apple-system"/>
              </a:rPr>
              <a:t>bank</a:t>
            </a:r>
            <a:r>
              <a:rPr lang="en-US" b="0" i="0" baseline="30000" dirty="0">
                <a:solidFill>
                  <a:srgbClr val="000000"/>
                </a:solidFill>
                <a:effectLst/>
                <a:latin typeface="-apple-system"/>
              </a:rPr>
              <a:t>1</a:t>
            </a:r>
            <a:r>
              <a:rPr lang="en-US" b="0" i="0" dirty="0">
                <a:solidFill>
                  <a:srgbClr val="000000"/>
                </a:solidFill>
                <a:effectLst/>
                <a:latin typeface="-apple-system"/>
              </a:rPr>
              <a:t>: financial institution, like </a:t>
            </a:r>
            <a:r>
              <a:rPr lang="en-US" b="0" i="1" dirty="0">
                <a:solidFill>
                  <a:srgbClr val="000000"/>
                </a:solidFill>
                <a:effectLst/>
                <a:latin typeface="-apple-system"/>
              </a:rPr>
              <a:t>City Bank</a:t>
            </a:r>
            <a:r>
              <a:rPr lang="en-US" b="0" i="0" dirty="0">
                <a:solidFill>
                  <a:srgbClr val="000000"/>
                </a:solidFill>
                <a:effectLst/>
                <a:latin typeface="-apple-system"/>
              </a:rPr>
              <a:t>;</a:t>
            </a:r>
          </a:p>
          <a:p>
            <a:pPr algn="just">
              <a:buFont typeface="+mj-lt"/>
              <a:buAutoNum type="arabicPeriod"/>
            </a:pPr>
            <a:r>
              <a:rPr lang="en-US" b="0" i="0" dirty="0">
                <a:solidFill>
                  <a:srgbClr val="000000"/>
                </a:solidFill>
                <a:effectLst/>
                <a:latin typeface="-apple-system"/>
              </a:rPr>
              <a:t>bank</a:t>
            </a:r>
            <a:r>
              <a:rPr lang="en-US" b="0" i="0" baseline="30000" dirty="0">
                <a:solidFill>
                  <a:srgbClr val="000000"/>
                </a:solidFill>
                <a:effectLst/>
                <a:latin typeface="-apple-system"/>
              </a:rPr>
              <a:t>2</a:t>
            </a:r>
            <a:r>
              <a:rPr lang="en-US" b="0" i="0" dirty="0">
                <a:solidFill>
                  <a:srgbClr val="000000"/>
                </a:solidFill>
                <a:effectLst/>
                <a:latin typeface="-apple-system"/>
              </a:rPr>
              <a:t>: sloping land, like </a:t>
            </a:r>
            <a:r>
              <a:rPr lang="en-US" b="0" i="1" dirty="0">
                <a:solidFill>
                  <a:srgbClr val="000000"/>
                </a:solidFill>
                <a:effectLst/>
                <a:latin typeface="-apple-system"/>
              </a:rPr>
              <a:t>river bank</a:t>
            </a:r>
            <a:r>
              <a:rPr lang="en-US" b="0" i="0" dirty="0">
                <a:solidFill>
                  <a:srgbClr val="000000"/>
                </a:solidFill>
                <a:effectLst/>
                <a:latin typeface="-apple-system"/>
              </a:rPr>
              <a:t>;</a:t>
            </a:r>
          </a:p>
          <a:p>
            <a:pPr algn="just"/>
            <a:r>
              <a:rPr lang="en-US" b="0" i="0" dirty="0">
                <a:solidFill>
                  <a:srgbClr val="000000"/>
                </a:solidFill>
                <a:effectLst/>
                <a:latin typeface="-apple-system"/>
              </a:rPr>
              <a:t>Since </a:t>
            </a:r>
            <a:r>
              <a:rPr lang="en-US" b="1" i="0" dirty="0" err="1">
                <a:solidFill>
                  <a:srgbClr val="000000"/>
                </a:solidFill>
                <a:effectLst/>
                <a:latin typeface="-apple-system"/>
              </a:rPr>
              <a:t>synsets</a:t>
            </a:r>
            <a:r>
              <a:rPr lang="en-US" b="0" i="0" dirty="0">
                <a:solidFill>
                  <a:srgbClr val="000000"/>
                </a:solidFill>
                <a:effectLst/>
                <a:latin typeface="-apple-system"/>
              </a:rPr>
              <a:t> are group of words sharing the same concept, bank</a:t>
            </a:r>
            <a:r>
              <a:rPr lang="en-US" b="0" i="0" baseline="30000" dirty="0">
                <a:solidFill>
                  <a:srgbClr val="000000"/>
                </a:solidFill>
                <a:effectLst/>
                <a:latin typeface="-apple-system"/>
              </a:rPr>
              <a:t>1 </a:t>
            </a:r>
            <a:r>
              <a:rPr lang="en-US" b="0" i="0" dirty="0">
                <a:solidFill>
                  <a:srgbClr val="000000"/>
                </a:solidFill>
                <a:effectLst/>
                <a:latin typeface="-apple-system"/>
              </a:rPr>
              <a:t>and bank</a:t>
            </a:r>
            <a:r>
              <a:rPr lang="en-US" b="0" i="0" baseline="30000" dirty="0">
                <a:solidFill>
                  <a:srgbClr val="000000"/>
                </a:solidFill>
                <a:effectLst/>
                <a:latin typeface="-apple-system"/>
              </a:rPr>
              <a:t>2 </a:t>
            </a:r>
            <a:r>
              <a:rPr lang="en-US" b="0" i="0" dirty="0">
                <a:solidFill>
                  <a:srgbClr val="000000"/>
                </a:solidFill>
                <a:effectLst/>
                <a:latin typeface="-apple-system"/>
              </a:rPr>
              <a:t>are members of two different </a:t>
            </a:r>
            <a:r>
              <a:rPr lang="en-US" b="0" i="0" dirty="0" err="1">
                <a:solidFill>
                  <a:srgbClr val="000000"/>
                </a:solidFill>
                <a:effectLst/>
                <a:latin typeface="-apple-system"/>
              </a:rPr>
              <a:t>synsets</a:t>
            </a:r>
            <a:r>
              <a:rPr lang="en-US" b="0" i="0" dirty="0">
                <a:solidFill>
                  <a:srgbClr val="000000"/>
                </a:solidFill>
                <a:effectLst/>
                <a:latin typeface="-apple-system"/>
              </a:rPr>
              <a:t>, although they have the same word form.</a:t>
            </a:r>
          </a:p>
          <a:p>
            <a:pPr algn="just"/>
            <a:r>
              <a:rPr lang="en-US" b="0" i="0" dirty="0">
                <a:solidFill>
                  <a:srgbClr val="000000"/>
                </a:solidFill>
                <a:effectLst/>
                <a:latin typeface="-apple-system"/>
              </a:rPr>
              <a:t>On the other hand, different word forms may also convey the same concept, such as ’</a:t>
            </a:r>
            <a:r>
              <a:rPr lang="en-US" b="0" i="1" dirty="0">
                <a:solidFill>
                  <a:srgbClr val="000000"/>
                </a:solidFill>
                <a:effectLst/>
                <a:latin typeface="-apple-system"/>
              </a:rPr>
              <a:t>cab’</a:t>
            </a:r>
            <a:r>
              <a:rPr lang="en-US" b="0" i="0" dirty="0">
                <a:solidFill>
                  <a:srgbClr val="000000"/>
                </a:solidFill>
                <a:effectLst/>
                <a:latin typeface="-apple-system"/>
              </a:rPr>
              <a:t> and ’</a:t>
            </a:r>
            <a:r>
              <a:rPr lang="en-US" b="0" i="1" dirty="0">
                <a:solidFill>
                  <a:srgbClr val="000000"/>
                </a:solidFill>
                <a:effectLst/>
                <a:latin typeface="-apple-system"/>
              </a:rPr>
              <a:t>taxi’</a:t>
            </a:r>
            <a:r>
              <a:rPr lang="en-US" b="0" i="0" dirty="0">
                <a:solidFill>
                  <a:srgbClr val="000000"/>
                </a:solidFill>
                <a:effectLst/>
                <a:latin typeface="-apple-system"/>
              </a:rPr>
              <a:t>, these word forms with the same concept are grouped together into one </a:t>
            </a:r>
            <a:r>
              <a:rPr lang="en-US" b="0" i="0" dirty="0" err="1">
                <a:solidFill>
                  <a:srgbClr val="000000"/>
                </a:solidFill>
                <a:effectLst/>
                <a:latin typeface="-apple-system"/>
              </a:rPr>
              <a:t>synset</a:t>
            </a:r>
            <a:r>
              <a:rPr lang="en-US" b="0" i="0" dirty="0">
                <a:solidFill>
                  <a:srgbClr val="000000"/>
                </a:solidFill>
                <a:effectLst/>
                <a:latin typeface="-apple-system"/>
              </a:rPr>
              <a:t>.</a:t>
            </a:r>
          </a:p>
          <a:p>
            <a:endParaRPr lang="en-IN" dirty="0"/>
          </a:p>
        </p:txBody>
      </p:sp>
      <p:pic>
        <p:nvPicPr>
          <p:cNvPr id="4" name="Content Placeholder 4">
            <a:extLst>
              <a:ext uri="{FF2B5EF4-FFF2-40B4-BE49-F238E27FC236}">
                <a16:creationId xmlns:a16="http://schemas.microsoft.com/office/drawing/2014/main" id="{C5C083F7-D1FF-20A9-25DF-E26DDA9D3A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63543" y="2059282"/>
            <a:ext cx="4344955" cy="2316480"/>
          </a:xfrm>
          <a:prstGeom prst="rect">
            <a:avLst/>
          </a:prstGeom>
        </p:spPr>
      </p:pic>
    </p:spTree>
    <p:extLst>
      <p:ext uri="{BB962C8B-B14F-4D97-AF65-F5344CB8AC3E}">
        <p14:creationId xmlns:p14="http://schemas.microsoft.com/office/powerpoint/2010/main" val="213750052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887972-BC28-A86F-5865-3A2CE99E9CBD}"/>
              </a:ext>
            </a:extLst>
          </p:cNvPr>
          <p:cNvSpPr>
            <a:spLocks noGrp="1"/>
          </p:cNvSpPr>
          <p:nvPr>
            <p:ph type="title"/>
          </p:nvPr>
        </p:nvSpPr>
        <p:spPr/>
        <p:txBody>
          <a:bodyPr/>
          <a:lstStyle/>
          <a:p>
            <a:r>
              <a:rPr lang="en-IN" b="1" dirty="0">
                <a:solidFill>
                  <a:srgbClr val="FF0000"/>
                </a:solidFill>
              </a:rPr>
              <a:t>Sense Relations in WordNet</a:t>
            </a:r>
          </a:p>
        </p:txBody>
      </p:sp>
      <p:sp>
        <p:nvSpPr>
          <p:cNvPr id="3" name="Content Placeholder 2">
            <a:extLst>
              <a:ext uri="{FF2B5EF4-FFF2-40B4-BE49-F238E27FC236}">
                <a16:creationId xmlns:a16="http://schemas.microsoft.com/office/drawing/2014/main" id="{1CE4C150-06B1-DD05-C9EC-F0E4AFDF5D14}"/>
              </a:ext>
            </a:extLst>
          </p:cNvPr>
          <p:cNvSpPr>
            <a:spLocks noGrp="1"/>
          </p:cNvSpPr>
          <p:nvPr>
            <p:ph idx="1"/>
          </p:nvPr>
        </p:nvSpPr>
        <p:spPr>
          <a:xfrm>
            <a:off x="838200" y="1825625"/>
            <a:ext cx="10515600" cy="1603375"/>
          </a:xfrm>
        </p:spPr>
        <p:txBody>
          <a:bodyPr>
            <a:normAutofit fontScale="62500" lnSpcReduction="20000"/>
          </a:bodyPr>
          <a:lstStyle/>
          <a:p>
            <a:r>
              <a:rPr lang="en-US" sz="4500" dirty="0"/>
              <a:t>WordNet also represents relations between senses, like the IS-A relation between dog and mammal or the part-whole relationship between car and engine. WordNet represents all the kinds of sense relations discussed in the previous section (Synonym, antonym, Meronym….</a:t>
            </a:r>
            <a:r>
              <a:rPr lang="en-US" sz="4500" dirty="0" err="1"/>
              <a:t>etc</a:t>
            </a:r>
            <a:r>
              <a:rPr lang="en-US" sz="4500" dirty="0"/>
              <a:t>)</a:t>
            </a:r>
          </a:p>
          <a:p>
            <a:endParaRPr lang="en-IN" dirty="0"/>
          </a:p>
        </p:txBody>
      </p:sp>
      <p:sp>
        <p:nvSpPr>
          <p:cNvPr id="7" name="TextBox 6">
            <a:extLst>
              <a:ext uri="{FF2B5EF4-FFF2-40B4-BE49-F238E27FC236}">
                <a16:creationId xmlns:a16="http://schemas.microsoft.com/office/drawing/2014/main" id="{4455DCA5-0114-D5D8-4616-3DA03AC4D3DD}"/>
              </a:ext>
            </a:extLst>
          </p:cNvPr>
          <p:cNvSpPr txBox="1"/>
          <p:nvPr/>
        </p:nvSpPr>
        <p:spPr>
          <a:xfrm>
            <a:off x="3132753" y="5940881"/>
            <a:ext cx="6097554" cy="369332"/>
          </a:xfrm>
          <a:prstGeom prst="rect">
            <a:avLst/>
          </a:prstGeom>
          <a:noFill/>
        </p:spPr>
        <p:txBody>
          <a:bodyPr wrap="square">
            <a:spAutoFit/>
          </a:bodyPr>
          <a:lstStyle/>
          <a:p>
            <a:r>
              <a:rPr lang="en-US" dirty="0"/>
              <a:t>Some of the noun relations in WordNet.</a:t>
            </a:r>
            <a:endParaRPr lang="en-IN" dirty="0"/>
          </a:p>
        </p:txBody>
      </p:sp>
      <p:pic>
        <p:nvPicPr>
          <p:cNvPr id="9" name="Picture 8">
            <a:extLst>
              <a:ext uri="{FF2B5EF4-FFF2-40B4-BE49-F238E27FC236}">
                <a16:creationId xmlns:a16="http://schemas.microsoft.com/office/drawing/2014/main" id="{6BA1DF00-1109-6E9F-598D-AC457FF0D5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47637" y="3555506"/>
            <a:ext cx="8033937" cy="2248133"/>
          </a:xfrm>
          <a:prstGeom prst="rect">
            <a:avLst/>
          </a:prstGeom>
        </p:spPr>
      </p:pic>
    </p:spTree>
    <p:extLst>
      <p:ext uri="{BB962C8B-B14F-4D97-AF65-F5344CB8AC3E}">
        <p14:creationId xmlns:p14="http://schemas.microsoft.com/office/powerpoint/2010/main" val="12581782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C3291D-3AE0-2205-97D1-6A36A20217BD}"/>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C738B21E-8BA1-AA7B-5E7E-9ED507527C1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69803" y="2040154"/>
            <a:ext cx="9017805" cy="1581131"/>
          </a:xfrm>
        </p:spPr>
      </p:pic>
      <p:sp>
        <p:nvSpPr>
          <p:cNvPr id="7" name="TextBox 6">
            <a:extLst>
              <a:ext uri="{FF2B5EF4-FFF2-40B4-BE49-F238E27FC236}">
                <a16:creationId xmlns:a16="http://schemas.microsoft.com/office/drawing/2014/main" id="{EB5D1FC5-9CDD-558C-8A6D-4F0786D7E0A5}"/>
              </a:ext>
            </a:extLst>
          </p:cNvPr>
          <p:cNvSpPr txBox="1"/>
          <p:nvPr/>
        </p:nvSpPr>
        <p:spPr>
          <a:xfrm>
            <a:off x="3851210" y="3786085"/>
            <a:ext cx="6097554" cy="369332"/>
          </a:xfrm>
          <a:prstGeom prst="rect">
            <a:avLst/>
          </a:prstGeom>
          <a:noFill/>
        </p:spPr>
        <p:txBody>
          <a:bodyPr wrap="square">
            <a:spAutoFit/>
          </a:bodyPr>
          <a:lstStyle/>
          <a:p>
            <a:r>
              <a:rPr lang="en-IN" dirty="0"/>
              <a:t>Some verb relations in WordNet.</a:t>
            </a:r>
          </a:p>
        </p:txBody>
      </p:sp>
      <p:sp>
        <p:nvSpPr>
          <p:cNvPr id="9" name="TextBox 8">
            <a:extLst>
              <a:ext uri="{FF2B5EF4-FFF2-40B4-BE49-F238E27FC236}">
                <a16:creationId xmlns:a16="http://schemas.microsoft.com/office/drawing/2014/main" id="{CB32EAB1-92BC-9510-E305-23C6D52F14AC}"/>
              </a:ext>
            </a:extLst>
          </p:cNvPr>
          <p:cNvSpPr txBox="1"/>
          <p:nvPr/>
        </p:nvSpPr>
        <p:spPr>
          <a:xfrm>
            <a:off x="1303953" y="4229887"/>
            <a:ext cx="9556879" cy="923330"/>
          </a:xfrm>
          <a:prstGeom prst="rect">
            <a:avLst/>
          </a:prstGeom>
          <a:noFill/>
        </p:spPr>
        <p:txBody>
          <a:bodyPr wrap="square">
            <a:spAutoFit/>
          </a:bodyPr>
          <a:lstStyle/>
          <a:p>
            <a:r>
              <a:rPr lang="en-US" dirty="0"/>
              <a:t>For example WordNet represents hyponymy by relating each </a:t>
            </a:r>
            <a:r>
              <a:rPr lang="en-US" dirty="0" err="1"/>
              <a:t>synset</a:t>
            </a:r>
            <a:r>
              <a:rPr lang="en-US" dirty="0"/>
              <a:t> to its immediately more general and more specific </a:t>
            </a:r>
            <a:r>
              <a:rPr lang="en-US" dirty="0" err="1"/>
              <a:t>synsets</a:t>
            </a:r>
            <a:r>
              <a:rPr lang="en-US" dirty="0"/>
              <a:t> through direct hypernym and hyponym relations. </a:t>
            </a:r>
          </a:p>
          <a:p>
            <a:r>
              <a:rPr lang="en-US" dirty="0"/>
              <a:t>These relations can be followed to produce longer chains of more general or more specific </a:t>
            </a:r>
            <a:r>
              <a:rPr lang="en-US" dirty="0" err="1"/>
              <a:t>synsets</a:t>
            </a:r>
            <a:r>
              <a:rPr lang="en-US" dirty="0"/>
              <a:t>.</a:t>
            </a:r>
            <a:endParaRPr lang="en-IN" dirty="0"/>
          </a:p>
        </p:txBody>
      </p:sp>
    </p:spTree>
    <p:extLst>
      <p:ext uri="{BB962C8B-B14F-4D97-AF65-F5344CB8AC3E}">
        <p14:creationId xmlns:p14="http://schemas.microsoft.com/office/powerpoint/2010/main" val="176411467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CA243C-73DB-019E-B484-5643475C4B80}"/>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32DD6D36-C9EE-F7C6-128C-584F3FE2B66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86310" y="997750"/>
            <a:ext cx="6839027" cy="4862500"/>
          </a:xfrm>
        </p:spPr>
      </p:pic>
      <p:sp>
        <p:nvSpPr>
          <p:cNvPr id="6" name="TextBox 5">
            <a:extLst>
              <a:ext uri="{FF2B5EF4-FFF2-40B4-BE49-F238E27FC236}">
                <a16:creationId xmlns:a16="http://schemas.microsoft.com/office/drawing/2014/main" id="{15FB7AE2-9525-ACD9-6136-801AA6204C91}"/>
              </a:ext>
            </a:extLst>
          </p:cNvPr>
          <p:cNvSpPr txBox="1"/>
          <p:nvPr/>
        </p:nvSpPr>
        <p:spPr>
          <a:xfrm>
            <a:off x="4096139" y="5952931"/>
            <a:ext cx="3359020" cy="369332"/>
          </a:xfrm>
          <a:prstGeom prst="rect">
            <a:avLst/>
          </a:prstGeom>
          <a:noFill/>
        </p:spPr>
        <p:txBody>
          <a:bodyPr wrap="square" rtlCol="0">
            <a:spAutoFit/>
          </a:bodyPr>
          <a:lstStyle/>
          <a:p>
            <a:r>
              <a:rPr lang="en-IN" dirty="0"/>
              <a:t>WordNet viewed as a graph</a:t>
            </a:r>
          </a:p>
        </p:txBody>
      </p:sp>
    </p:spTree>
    <p:extLst>
      <p:ext uri="{BB962C8B-B14F-4D97-AF65-F5344CB8AC3E}">
        <p14:creationId xmlns:p14="http://schemas.microsoft.com/office/powerpoint/2010/main" val="253533472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C6ACE1-B155-468F-E452-E1A2C975DF74}"/>
              </a:ext>
            </a:extLst>
          </p:cNvPr>
          <p:cNvSpPr>
            <a:spLocks noGrp="1"/>
          </p:cNvSpPr>
          <p:nvPr>
            <p:ph type="title"/>
          </p:nvPr>
        </p:nvSpPr>
        <p:spPr/>
        <p:txBody>
          <a:bodyPr/>
          <a:lstStyle/>
          <a:p>
            <a:r>
              <a:rPr lang="en-IN" b="0" i="0" dirty="0" err="1">
                <a:solidFill>
                  <a:srgbClr val="FF0000"/>
                </a:solidFill>
                <a:effectLst/>
                <a:latin typeface="-apple-system"/>
              </a:rPr>
              <a:t>Synset</a:t>
            </a:r>
            <a:r>
              <a:rPr lang="en-IN" b="0" i="0" dirty="0">
                <a:solidFill>
                  <a:srgbClr val="FF0000"/>
                </a:solidFill>
                <a:effectLst/>
                <a:latin typeface="-apple-system"/>
              </a:rPr>
              <a:t> Relations</a:t>
            </a:r>
            <a:br>
              <a:rPr lang="en-IN" b="0" i="0" dirty="0">
                <a:solidFill>
                  <a:srgbClr val="000000"/>
                </a:solidFill>
                <a:effectLst/>
                <a:latin typeface="-apple-system"/>
              </a:rPr>
            </a:br>
            <a:endParaRPr lang="en-IN" dirty="0"/>
          </a:p>
        </p:txBody>
      </p:sp>
      <p:sp>
        <p:nvSpPr>
          <p:cNvPr id="3" name="Content Placeholder 2">
            <a:extLst>
              <a:ext uri="{FF2B5EF4-FFF2-40B4-BE49-F238E27FC236}">
                <a16:creationId xmlns:a16="http://schemas.microsoft.com/office/drawing/2014/main" id="{9403D751-0491-D14A-B832-7705012BEA46}"/>
              </a:ext>
            </a:extLst>
          </p:cNvPr>
          <p:cNvSpPr>
            <a:spLocks noGrp="1"/>
          </p:cNvSpPr>
          <p:nvPr>
            <p:ph idx="1"/>
          </p:nvPr>
        </p:nvSpPr>
        <p:spPr>
          <a:xfrm>
            <a:off x="838200" y="1825625"/>
            <a:ext cx="5394649" cy="4351338"/>
          </a:xfrm>
        </p:spPr>
        <p:txBody>
          <a:bodyPr>
            <a:normAutofit fontScale="85000" lnSpcReduction="10000"/>
          </a:bodyPr>
          <a:lstStyle/>
          <a:p>
            <a:pPr algn="just"/>
            <a:r>
              <a:rPr lang="en-US" b="0" i="0" dirty="0">
                <a:solidFill>
                  <a:srgbClr val="000000"/>
                </a:solidFill>
                <a:effectLst/>
                <a:latin typeface="-apple-system"/>
              </a:rPr>
              <a:t>In wordnet, </a:t>
            </a:r>
            <a:r>
              <a:rPr lang="en-US" b="0" i="0" dirty="0" err="1">
                <a:solidFill>
                  <a:srgbClr val="000000"/>
                </a:solidFill>
                <a:effectLst/>
                <a:latin typeface="-apple-system"/>
              </a:rPr>
              <a:t>synsets</a:t>
            </a:r>
            <a:r>
              <a:rPr lang="en-US" b="0" i="0" dirty="0">
                <a:solidFill>
                  <a:srgbClr val="000000"/>
                </a:solidFill>
                <a:effectLst/>
                <a:latin typeface="-apple-system"/>
              </a:rPr>
              <a:t> are linked with each other to form various kinds of relations. </a:t>
            </a:r>
          </a:p>
          <a:p>
            <a:pPr algn="just"/>
            <a:r>
              <a:rPr lang="en-US" b="0" i="0" dirty="0">
                <a:solidFill>
                  <a:srgbClr val="000000"/>
                </a:solidFill>
                <a:effectLst/>
                <a:latin typeface="-apple-system"/>
              </a:rPr>
              <a:t>For example, if the concept expressed by a </a:t>
            </a:r>
            <a:r>
              <a:rPr lang="en-US" b="0" i="0" dirty="0" err="1">
                <a:solidFill>
                  <a:srgbClr val="000000"/>
                </a:solidFill>
                <a:effectLst/>
                <a:latin typeface="-apple-system"/>
              </a:rPr>
              <a:t>synset</a:t>
            </a:r>
            <a:r>
              <a:rPr lang="en-US" b="0" i="0" dirty="0">
                <a:solidFill>
                  <a:srgbClr val="000000"/>
                </a:solidFill>
                <a:effectLst/>
                <a:latin typeface="-apple-system"/>
              </a:rPr>
              <a:t> is more general than a given </a:t>
            </a:r>
            <a:r>
              <a:rPr lang="en-US" b="0" i="0" dirty="0" err="1">
                <a:solidFill>
                  <a:srgbClr val="000000"/>
                </a:solidFill>
                <a:effectLst/>
                <a:latin typeface="-apple-system"/>
              </a:rPr>
              <a:t>synset</a:t>
            </a:r>
            <a:r>
              <a:rPr lang="en-US" b="0" i="0" dirty="0">
                <a:solidFill>
                  <a:srgbClr val="000000"/>
                </a:solidFill>
                <a:effectLst/>
                <a:latin typeface="-apple-system"/>
              </a:rPr>
              <a:t>, then it is in a </a:t>
            </a:r>
            <a:r>
              <a:rPr lang="en-US" b="0" i="1" dirty="0">
                <a:solidFill>
                  <a:srgbClr val="000000"/>
                </a:solidFill>
                <a:effectLst/>
                <a:latin typeface="-apple-system"/>
              </a:rPr>
              <a:t>hypernym</a:t>
            </a:r>
            <a:r>
              <a:rPr lang="en-US" b="0" i="0" dirty="0">
                <a:solidFill>
                  <a:srgbClr val="000000"/>
                </a:solidFill>
                <a:effectLst/>
                <a:latin typeface="-apple-system"/>
              </a:rPr>
              <a:t> relation with the given </a:t>
            </a:r>
            <a:r>
              <a:rPr lang="en-US" b="0" i="0" dirty="0" err="1">
                <a:solidFill>
                  <a:srgbClr val="000000"/>
                </a:solidFill>
                <a:effectLst/>
                <a:latin typeface="-apple-system"/>
              </a:rPr>
              <a:t>synset</a:t>
            </a:r>
            <a:r>
              <a:rPr lang="en-US" b="0" i="0" dirty="0">
                <a:solidFill>
                  <a:srgbClr val="000000"/>
                </a:solidFill>
                <a:effectLst/>
                <a:latin typeface="-apple-system"/>
              </a:rPr>
              <a:t>. </a:t>
            </a:r>
          </a:p>
          <a:p>
            <a:pPr algn="just"/>
            <a:r>
              <a:rPr lang="en-US" b="0" i="0" dirty="0">
                <a:solidFill>
                  <a:srgbClr val="000000"/>
                </a:solidFill>
                <a:effectLst/>
                <a:latin typeface="-apple-system"/>
              </a:rPr>
              <a:t>As shown in the figure, the </a:t>
            </a:r>
            <a:r>
              <a:rPr lang="en-US" b="0" i="0" dirty="0" err="1">
                <a:solidFill>
                  <a:srgbClr val="000000"/>
                </a:solidFill>
                <a:effectLst/>
                <a:latin typeface="-apple-system"/>
              </a:rPr>
              <a:t>synset</a:t>
            </a:r>
            <a:r>
              <a:rPr lang="en-US" b="0" i="0" dirty="0">
                <a:solidFill>
                  <a:srgbClr val="000000"/>
                </a:solidFill>
                <a:effectLst/>
                <a:latin typeface="-apple-system"/>
              </a:rPr>
              <a:t> with </a:t>
            </a:r>
            <a:r>
              <a:rPr lang="en-US" b="0" i="1" dirty="0">
                <a:solidFill>
                  <a:srgbClr val="000000"/>
                </a:solidFill>
                <a:effectLst/>
                <a:latin typeface="-apple-system"/>
              </a:rPr>
              <a:t>car</a:t>
            </a:r>
            <a:r>
              <a:rPr lang="en-US" b="0" i="0" dirty="0">
                <a:solidFill>
                  <a:srgbClr val="000000"/>
                </a:solidFill>
                <a:effectLst/>
                <a:latin typeface="-apple-system"/>
              </a:rPr>
              <a:t>, </a:t>
            </a:r>
            <a:r>
              <a:rPr lang="en-US" b="0" i="1" dirty="0">
                <a:solidFill>
                  <a:srgbClr val="000000"/>
                </a:solidFill>
                <a:effectLst/>
                <a:latin typeface="-apple-system"/>
              </a:rPr>
              <a:t>auto</a:t>
            </a:r>
            <a:r>
              <a:rPr lang="en-US" b="0" i="0" dirty="0">
                <a:solidFill>
                  <a:srgbClr val="000000"/>
                </a:solidFill>
                <a:effectLst/>
                <a:latin typeface="-apple-system"/>
              </a:rPr>
              <a:t> and </a:t>
            </a:r>
            <a:r>
              <a:rPr lang="en-US" b="0" i="1" dirty="0">
                <a:solidFill>
                  <a:srgbClr val="000000"/>
                </a:solidFill>
                <a:effectLst/>
                <a:latin typeface="-apple-system"/>
              </a:rPr>
              <a:t>automobile</a:t>
            </a:r>
            <a:r>
              <a:rPr lang="en-US" b="0" i="0" dirty="0">
                <a:solidFill>
                  <a:srgbClr val="000000"/>
                </a:solidFill>
                <a:effectLst/>
                <a:latin typeface="-apple-system"/>
              </a:rPr>
              <a:t> as its member is the </a:t>
            </a:r>
            <a:r>
              <a:rPr lang="en-US" b="0" i="1" dirty="0">
                <a:solidFill>
                  <a:srgbClr val="000000"/>
                </a:solidFill>
                <a:effectLst/>
                <a:latin typeface="-apple-system"/>
              </a:rPr>
              <a:t>hypernym</a:t>
            </a:r>
            <a:r>
              <a:rPr lang="en-US" b="0" i="0" dirty="0">
                <a:solidFill>
                  <a:srgbClr val="000000"/>
                </a:solidFill>
                <a:effectLst/>
                <a:latin typeface="-apple-system"/>
              </a:rPr>
              <a:t> of the other </a:t>
            </a:r>
            <a:r>
              <a:rPr lang="en-US" b="0" i="0" dirty="0" err="1">
                <a:solidFill>
                  <a:srgbClr val="000000"/>
                </a:solidFill>
                <a:effectLst/>
                <a:latin typeface="-apple-system"/>
              </a:rPr>
              <a:t>synset</a:t>
            </a:r>
            <a:r>
              <a:rPr lang="en-US" b="0" i="0" dirty="0">
                <a:solidFill>
                  <a:srgbClr val="000000"/>
                </a:solidFill>
                <a:effectLst/>
                <a:latin typeface="-apple-system"/>
              </a:rPr>
              <a:t> with </a:t>
            </a:r>
            <a:r>
              <a:rPr lang="en-US" b="0" i="1" dirty="0">
                <a:solidFill>
                  <a:srgbClr val="000000"/>
                </a:solidFill>
                <a:effectLst/>
                <a:latin typeface="-apple-system"/>
              </a:rPr>
              <a:t>cab</a:t>
            </a:r>
            <a:r>
              <a:rPr lang="en-US" b="0" i="0" dirty="0">
                <a:solidFill>
                  <a:srgbClr val="000000"/>
                </a:solidFill>
                <a:effectLst/>
                <a:latin typeface="-apple-system"/>
              </a:rPr>
              <a:t>, </a:t>
            </a:r>
            <a:r>
              <a:rPr lang="en-US" b="0" i="1" dirty="0">
                <a:solidFill>
                  <a:srgbClr val="000000"/>
                </a:solidFill>
                <a:effectLst/>
                <a:latin typeface="-apple-system"/>
              </a:rPr>
              <a:t>taxi</a:t>
            </a:r>
            <a:r>
              <a:rPr lang="en-US" b="0" i="0" dirty="0">
                <a:solidFill>
                  <a:srgbClr val="000000"/>
                </a:solidFill>
                <a:effectLst/>
                <a:latin typeface="-apple-system"/>
              </a:rPr>
              <a:t> and </a:t>
            </a:r>
            <a:r>
              <a:rPr lang="en-US" b="0" i="1" dirty="0">
                <a:solidFill>
                  <a:srgbClr val="000000"/>
                </a:solidFill>
                <a:effectLst/>
                <a:latin typeface="-apple-system"/>
              </a:rPr>
              <a:t>hack</a:t>
            </a:r>
            <a:r>
              <a:rPr lang="en-US" b="0" i="0" dirty="0">
                <a:solidFill>
                  <a:srgbClr val="000000"/>
                </a:solidFill>
                <a:effectLst/>
                <a:latin typeface="-apple-system"/>
              </a:rPr>
              <a:t>. Such relation which is built on the </a:t>
            </a:r>
            <a:r>
              <a:rPr lang="en-US" b="0" i="0" dirty="0" err="1">
                <a:solidFill>
                  <a:srgbClr val="000000"/>
                </a:solidFill>
                <a:effectLst/>
                <a:latin typeface="-apple-system"/>
              </a:rPr>
              <a:t>synset</a:t>
            </a:r>
            <a:r>
              <a:rPr lang="en-US" b="0" i="0" dirty="0">
                <a:solidFill>
                  <a:srgbClr val="000000"/>
                </a:solidFill>
                <a:effectLst/>
                <a:latin typeface="-apple-system"/>
              </a:rPr>
              <a:t> level is categorized as </a:t>
            </a:r>
            <a:r>
              <a:rPr lang="en-US" b="0" i="0" dirty="0" err="1">
                <a:solidFill>
                  <a:srgbClr val="000000"/>
                </a:solidFill>
                <a:effectLst/>
                <a:latin typeface="-apple-system"/>
              </a:rPr>
              <a:t>synset</a:t>
            </a:r>
            <a:r>
              <a:rPr lang="en-US" b="0" i="0" dirty="0">
                <a:solidFill>
                  <a:srgbClr val="000000"/>
                </a:solidFill>
                <a:effectLst/>
                <a:latin typeface="-apple-system"/>
              </a:rPr>
              <a:t> relations.</a:t>
            </a:r>
            <a:endParaRPr lang="en-IN" dirty="0"/>
          </a:p>
        </p:txBody>
      </p:sp>
      <p:pic>
        <p:nvPicPr>
          <p:cNvPr id="5" name="Picture 4">
            <a:extLst>
              <a:ext uri="{FF2B5EF4-FFF2-40B4-BE49-F238E27FC236}">
                <a16:creationId xmlns:a16="http://schemas.microsoft.com/office/drawing/2014/main" id="{E5569D5D-E340-37CB-8C15-A3441D8441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17037" y="1908810"/>
            <a:ext cx="4351020" cy="3040380"/>
          </a:xfrm>
          <a:prstGeom prst="rect">
            <a:avLst/>
          </a:prstGeom>
        </p:spPr>
      </p:pic>
    </p:spTree>
    <p:extLst>
      <p:ext uri="{BB962C8B-B14F-4D97-AF65-F5344CB8AC3E}">
        <p14:creationId xmlns:p14="http://schemas.microsoft.com/office/powerpoint/2010/main" val="214672108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00288-89BA-45CC-8542-AF6BF4A963D7}"/>
              </a:ext>
            </a:extLst>
          </p:cNvPr>
          <p:cNvSpPr>
            <a:spLocks noGrp="1"/>
          </p:cNvSpPr>
          <p:nvPr>
            <p:ph type="title"/>
          </p:nvPr>
        </p:nvSpPr>
        <p:spPr/>
        <p:txBody>
          <a:bodyPr/>
          <a:lstStyle/>
          <a:p>
            <a:endParaRPr lang="en-US" dirty="0"/>
          </a:p>
        </p:txBody>
      </p:sp>
      <p:pic>
        <p:nvPicPr>
          <p:cNvPr id="5" name="Content Placeholder 4">
            <a:extLst>
              <a:ext uri="{FF2B5EF4-FFF2-40B4-BE49-F238E27FC236}">
                <a16:creationId xmlns:a16="http://schemas.microsoft.com/office/drawing/2014/main" id="{4F8A8C31-5EF7-42F3-902E-45C6ACD63F53}"/>
              </a:ext>
            </a:extLst>
          </p:cNvPr>
          <p:cNvPicPr>
            <a:picLocks noGrp="1" noChangeAspect="1"/>
          </p:cNvPicPr>
          <p:nvPr>
            <p:ph idx="1"/>
          </p:nvPr>
        </p:nvPicPr>
        <p:blipFill>
          <a:blip r:embed="rId2"/>
          <a:stretch>
            <a:fillRect/>
          </a:stretch>
        </p:blipFill>
        <p:spPr>
          <a:xfrm>
            <a:off x="838200" y="2405834"/>
            <a:ext cx="10515600" cy="3190919"/>
          </a:xfrm>
        </p:spPr>
      </p:pic>
      <p:pic>
        <p:nvPicPr>
          <p:cNvPr id="7" name="Picture 6">
            <a:extLst>
              <a:ext uri="{FF2B5EF4-FFF2-40B4-BE49-F238E27FC236}">
                <a16:creationId xmlns:a16="http://schemas.microsoft.com/office/drawing/2014/main" id="{65711A84-AF60-4220-B13A-D8317A13B639}"/>
              </a:ext>
            </a:extLst>
          </p:cNvPr>
          <p:cNvPicPr>
            <a:picLocks noChangeAspect="1"/>
          </p:cNvPicPr>
          <p:nvPr/>
        </p:nvPicPr>
        <p:blipFill>
          <a:blip r:embed="rId3"/>
          <a:stretch>
            <a:fillRect/>
          </a:stretch>
        </p:blipFill>
        <p:spPr>
          <a:xfrm>
            <a:off x="1579066" y="875430"/>
            <a:ext cx="7430537" cy="771633"/>
          </a:xfrm>
          <a:prstGeom prst="rect">
            <a:avLst/>
          </a:prstGeom>
        </p:spPr>
      </p:pic>
    </p:spTree>
    <p:extLst>
      <p:ext uri="{BB962C8B-B14F-4D97-AF65-F5344CB8AC3E}">
        <p14:creationId xmlns:p14="http://schemas.microsoft.com/office/powerpoint/2010/main" val="233930888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F252F4-1424-C81E-6CC1-57FBBD53F6D6}"/>
              </a:ext>
            </a:extLst>
          </p:cNvPr>
          <p:cNvSpPr>
            <a:spLocks noGrp="1"/>
          </p:cNvSpPr>
          <p:nvPr>
            <p:ph type="title"/>
          </p:nvPr>
        </p:nvSpPr>
        <p:spPr/>
        <p:txBody>
          <a:bodyPr/>
          <a:lstStyle/>
          <a:p>
            <a:r>
              <a:rPr lang="en-US" b="1" i="0" dirty="0">
                <a:solidFill>
                  <a:srgbClr val="000000"/>
                </a:solidFill>
                <a:effectLst/>
                <a:latin typeface="EB Garamond" panose="00000500000000000000" pitchFamily="2" charset="0"/>
              </a:rPr>
              <a:t>The Distinction Between </a:t>
            </a:r>
            <a:r>
              <a:rPr lang="en-US" b="1" i="0" dirty="0" err="1">
                <a:solidFill>
                  <a:srgbClr val="000000"/>
                </a:solidFill>
                <a:effectLst/>
                <a:latin typeface="EB Garamond" panose="00000500000000000000" pitchFamily="2" charset="0"/>
              </a:rPr>
              <a:t>WordNET</a:t>
            </a:r>
            <a:r>
              <a:rPr lang="en-US" b="1" i="0" dirty="0">
                <a:solidFill>
                  <a:srgbClr val="000000"/>
                </a:solidFill>
                <a:effectLst/>
                <a:latin typeface="EB Garamond" panose="00000500000000000000" pitchFamily="2" charset="0"/>
              </a:rPr>
              <a:t> and Thesaurus</a:t>
            </a:r>
            <a:endParaRPr lang="en-IN" dirty="0"/>
          </a:p>
        </p:txBody>
      </p:sp>
      <p:sp>
        <p:nvSpPr>
          <p:cNvPr id="3" name="Content Placeholder 2">
            <a:extLst>
              <a:ext uri="{FF2B5EF4-FFF2-40B4-BE49-F238E27FC236}">
                <a16:creationId xmlns:a16="http://schemas.microsoft.com/office/drawing/2014/main" id="{006DE76C-3EB9-29B2-41FB-FCAA395AB7BE}"/>
              </a:ext>
            </a:extLst>
          </p:cNvPr>
          <p:cNvSpPr>
            <a:spLocks noGrp="1"/>
          </p:cNvSpPr>
          <p:nvPr>
            <p:ph idx="1"/>
          </p:nvPr>
        </p:nvSpPr>
        <p:spPr/>
        <p:txBody>
          <a:bodyPr>
            <a:normAutofit lnSpcReduction="10000"/>
          </a:bodyPr>
          <a:lstStyle/>
          <a:p>
            <a:pPr algn="just"/>
            <a:r>
              <a:rPr lang="en-US" b="1" i="0" dirty="0">
                <a:solidFill>
                  <a:srgbClr val="000000"/>
                </a:solidFill>
                <a:effectLst/>
                <a:latin typeface="EB Garamond" panose="00000500000000000000" pitchFamily="2" charset="0"/>
              </a:rPr>
              <a:t>Where thesaurus is helping us in finding the synonyms and antonyms of the words the </a:t>
            </a:r>
            <a:r>
              <a:rPr lang="en-US" b="1" i="0" dirty="0" err="1">
                <a:solidFill>
                  <a:srgbClr val="000000"/>
                </a:solidFill>
                <a:effectLst/>
                <a:latin typeface="EB Garamond" panose="00000500000000000000" pitchFamily="2" charset="0"/>
              </a:rPr>
              <a:t>WordNET</a:t>
            </a:r>
            <a:r>
              <a:rPr lang="en-US" b="1" i="0" dirty="0">
                <a:solidFill>
                  <a:srgbClr val="000000"/>
                </a:solidFill>
                <a:effectLst/>
                <a:latin typeface="EB Garamond" panose="00000500000000000000" pitchFamily="2" charset="0"/>
              </a:rPr>
              <a:t> is helping us to do more than that. </a:t>
            </a:r>
          </a:p>
          <a:p>
            <a:pPr algn="just"/>
            <a:r>
              <a:rPr lang="en-US" b="0" i="0" dirty="0" err="1">
                <a:solidFill>
                  <a:srgbClr val="000000"/>
                </a:solidFill>
                <a:effectLst/>
                <a:latin typeface="EB Garamond" panose="00000500000000000000" pitchFamily="2" charset="0"/>
              </a:rPr>
              <a:t>WordNET</a:t>
            </a:r>
            <a:r>
              <a:rPr lang="en-US" b="0" i="0" dirty="0">
                <a:solidFill>
                  <a:srgbClr val="000000"/>
                </a:solidFill>
                <a:effectLst/>
                <a:latin typeface="EB Garamond" panose="00000500000000000000" pitchFamily="2" charset="0"/>
              </a:rPr>
              <a:t> interlinks the specific sense of the words wherein thesaurus links words by their meaning only. </a:t>
            </a:r>
          </a:p>
          <a:p>
            <a:pPr algn="just"/>
            <a:r>
              <a:rPr lang="en-US" b="0" i="0" dirty="0">
                <a:solidFill>
                  <a:srgbClr val="000000"/>
                </a:solidFill>
                <a:effectLst/>
                <a:latin typeface="EB Garamond" panose="00000500000000000000" pitchFamily="2" charset="0"/>
              </a:rPr>
              <a:t>In the </a:t>
            </a:r>
            <a:r>
              <a:rPr lang="en-US" b="0" i="0" dirty="0" err="1">
                <a:solidFill>
                  <a:srgbClr val="000000"/>
                </a:solidFill>
                <a:effectLst/>
                <a:latin typeface="EB Garamond" panose="00000500000000000000" pitchFamily="2" charset="0"/>
              </a:rPr>
              <a:t>WordNET</a:t>
            </a:r>
            <a:r>
              <a:rPr lang="en-US" b="0" i="0" dirty="0">
                <a:solidFill>
                  <a:srgbClr val="000000"/>
                </a:solidFill>
                <a:effectLst/>
                <a:latin typeface="EB Garamond" panose="00000500000000000000" pitchFamily="2" charset="0"/>
              </a:rPr>
              <a:t> the words are semantically disambiguated if they are in close proximity to each other. </a:t>
            </a:r>
          </a:p>
          <a:p>
            <a:pPr algn="just"/>
            <a:r>
              <a:rPr lang="en-US" b="0" i="0" dirty="0">
                <a:solidFill>
                  <a:srgbClr val="000000"/>
                </a:solidFill>
                <a:effectLst/>
                <a:latin typeface="EB Garamond" panose="00000500000000000000" pitchFamily="2" charset="0"/>
              </a:rPr>
              <a:t>Thesaurus provides a level to the words in the network if the words have similar meaning but in the case of </a:t>
            </a:r>
            <a:r>
              <a:rPr lang="en-US" b="0" i="0" dirty="0" err="1">
                <a:solidFill>
                  <a:srgbClr val="000000"/>
                </a:solidFill>
                <a:effectLst/>
                <a:latin typeface="EB Garamond" panose="00000500000000000000" pitchFamily="2" charset="0"/>
              </a:rPr>
              <a:t>WordNET</a:t>
            </a:r>
            <a:r>
              <a:rPr lang="en-US" b="0" i="0" dirty="0">
                <a:solidFill>
                  <a:srgbClr val="000000"/>
                </a:solidFill>
                <a:effectLst/>
                <a:latin typeface="EB Garamond" panose="00000500000000000000" pitchFamily="2" charset="0"/>
              </a:rPr>
              <a:t>, we get levels of words according to their semantic relations which is a better way of grouping the words.  </a:t>
            </a:r>
            <a:endParaRPr lang="en-IN" dirty="0"/>
          </a:p>
        </p:txBody>
      </p:sp>
    </p:spTree>
    <p:extLst>
      <p:ext uri="{BB962C8B-B14F-4D97-AF65-F5344CB8AC3E}">
        <p14:creationId xmlns:p14="http://schemas.microsoft.com/office/powerpoint/2010/main" val="116718290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7AFFDB-EC3F-C0C3-B471-7407BE0EE478}"/>
              </a:ext>
            </a:extLst>
          </p:cNvPr>
          <p:cNvSpPr>
            <a:spLocks noGrp="1"/>
          </p:cNvSpPr>
          <p:nvPr>
            <p:ph type="title"/>
          </p:nvPr>
        </p:nvSpPr>
        <p:spPr/>
        <p:txBody>
          <a:bodyPr/>
          <a:lstStyle/>
          <a:p>
            <a:r>
              <a:rPr lang="en-US" sz="4400" b="0" i="0" u="none" strike="noStrike" baseline="0" dirty="0">
                <a:solidFill>
                  <a:srgbClr val="FF0000"/>
                </a:solidFill>
                <a:latin typeface="CIDFont+F2"/>
              </a:rPr>
              <a:t>Cosine distance between documents</a:t>
            </a:r>
            <a:endParaRPr lang="en-IN" dirty="0">
              <a:solidFill>
                <a:srgbClr val="FF0000"/>
              </a:solidFill>
            </a:endParaRPr>
          </a:p>
        </p:txBody>
      </p:sp>
      <p:sp>
        <p:nvSpPr>
          <p:cNvPr id="3" name="Content Placeholder 2">
            <a:extLst>
              <a:ext uri="{FF2B5EF4-FFF2-40B4-BE49-F238E27FC236}">
                <a16:creationId xmlns:a16="http://schemas.microsoft.com/office/drawing/2014/main" id="{70F34033-C621-0B76-DBA4-C951529C7343}"/>
              </a:ext>
            </a:extLst>
          </p:cNvPr>
          <p:cNvSpPr>
            <a:spLocks noGrp="1"/>
          </p:cNvSpPr>
          <p:nvPr>
            <p:ph idx="1"/>
          </p:nvPr>
        </p:nvSpPr>
        <p:spPr/>
        <p:txBody>
          <a:bodyPr/>
          <a:lstStyle/>
          <a:p>
            <a:pPr marL="0" indent="0">
              <a:buNone/>
            </a:pPr>
            <a:r>
              <a:rPr lang="en-IN" dirty="0"/>
              <a:t>In NLP, calculating the similarity between two text documents is a popular task with a variety of real-world use. For example, text similarity can be used for ranking the results of a search engine or suggesting related content to readers.</a:t>
            </a:r>
          </a:p>
          <a:p>
            <a:pPr marL="0" indent="0">
              <a:buNone/>
            </a:pPr>
            <a:r>
              <a:rPr lang="en-IN" dirty="0">
                <a:solidFill>
                  <a:srgbClr val="FF0000"/>
                </a:solidFill>
              </a:rPr>
              <a:t>What is Text Similarity?</a:t>
            </a:r>
          </a:p>
          <a:p>
            <a:pPr marL="0" indent="0">
              <a:buNone/>
            </a:pPr>
            <a:r>
              <a:rPr lang="en-US" b="0" i="0" dirty="0">
                <a:solidFill>
                  <a:srgbClr val="292929"/>
                </a:solidFill>
                <a:effectLst/>
                <a:latin typeface="source-serif-pro"/>
              </a:rPr>
              <a:t>Text Similarity is the process of comparing a piece of text with another and finding the similarity between them. It’s basically about determining the degree of closeness of the text.</a:t>
            </a:r>
            <a:endParaRPr lang="en-IN" dirty="0"/>
          </a:p>
        </p:txBody>
      </p:sp>
    </p:spTree>
    <p:extLst>
      <p:ext uri="{BB962C8B-B14F-4D97-AF65-F5344CB8AC3E}">
        <p14:creationId xmlns:p14="http://schemas.microsoft.com/office/powerpoint/2010/main" val="391330459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EAF7A3-4DC2-80CB-B6BF-57D0650955BD}"/>
              </a:ext>
            </a:extLst>
          </p:cNvPr>
          <p:cNvSpPr>
            <a:spLocks noGrp="1"/>
          </p:cNvSpPr>
          <p:nvPr>
            <p:ph type="title"/>
          </p:nvPr>
        </p:nvSpPr>
        <p:spPr/>
        <p:txBody>
          <a:bodyPr/>
          <a:lstStyle/>
          <a:p>
            <a:endParaRPr lang="en-IN" dirty="0"/>
          </a:p>
        </p:txBody>
      </p:sp>
      <p:sp>
        <p:nvSpPr>
          <p:cNvPr id="3" name="Content Placeholder 2">
            <a:extLst>
              <a:ext uri="{FF2B5EF4-FFF2-40B4-BE49-F238E27FC236}">
                <a16:creationId xmlns:a16="http://schemas.microsoft.com/office/drawing/2014/main" id="{06927094-434D-E77A-B515-19DD2CC2B6F3}"/>
              </a:ext>
            </a:extLst>
          </p:cNvPr>
          <p:cNvSpPr>
            <a:spLocks noGrp="1"/>
          </p:cNvSpPr>
          <p:nvPr>
            <p:ph idx="1"/>
          </p:nvPr>
        </p:nvSpPr>
        <p:spPr/>
        <p:txBody>
          <a:bodyPr>
            <a:normAutofit lnSpcReduction="10000"/>
          </a:bodyPr>
          <a:lstStyle/>
          <a:p>
            <a:pPr marL="0" indent="0" algn="l">
              <a:buNone/>
            </a:pPr>
            <a:r>
              <a:rPr lang="en-US" dirty="0">
                <a:solidFill>
                  <a:srgbClr val="292929"/>
                </a:solidFill>
                <a:latin typeface="source-serif-pro"/>
              </a:rPr>
              <a:t>Document/Text similarity can be used in…</a:t>
            </a:r>
            <a:endParaRPr lang="en-US" b="0" i="0" dirty="0">
              <a:solidFill>
                <a:srgbClr val="292929"/>
              </a:solidFill>
              <a:effectLst/>
              <a:latin typeface="source-serif-pro"/>
            </a:endParaRPr>
          </a:p>
          <a:p>
            <a:pPr algn="l">
              <a:buFont typeface="+mj-lt"/>
              <a:buAutoNum type="arabicPeriod"/>
            </a:pPr>
            <a:r>
              <a:rPr lang="en-US" b="0" i="0" dirty="0">
                <a:solidFill>
                  <a:srgbClr val="292929"/>
                </a:solidFill>
                <a:effectLst/>
                <a:latin typeface="source-serif-pro"/>
              </a:rPr>
              <a:t>Search engines need to model the relevance of a document to a query, beyond the overlap in words between the two. For instance, question-and-answer sites such as Quora or Stack Overflow need to determine whether a question has already been asked before.</a:t>
            </a:r>
          </a:p>
          <a:p>
            <a:pPr algn="l">
              <a:buFont typeface="+mj-lt"/>
              <a:buAutoNum type="arabicPeriod"/>
            </a:pPr>
            <a:r>
              <a:rPr lang="en-US" b="0" i="0" dirty="0">
                <a:solidFill>
                  <a:srgbClr val="292929"/>
                </a:solidFill>
                <a:effectLst/>
                <a:latin typeface="source-serif-pro"/>
              </a:rPr>
              <a:t>Selecting the most similar product for a customer shopping in any online platform if that exact product is unavailable.</a:t>
            </a:r>
          </a:p>
          <a:p>
            <a:pPr algn="l">
              <a:buFont typeface="+mj-lt"/>
              <a:buAutoNum type="arabicPeriod"/>
            </a:pPr>
            <a:r>
              <a:rPr lang="en-US" b="0" i="0" dirty="0">
                <a:solidFill>
                  <a:srgbClr val="292929"/>
                </a:solidFill>
                <a:effectLst/>
                <a:latin typeface="source-serif-pro"/>
              </a:rPr>
              <a:t>Checking similarity of multiple documents or letters.</a:t>
            </a:r>
          </a:p>
          <a:p>
            <a:pPr algn="l">
              <a:buFont typeface="+mj-lt"/>
              <a:buAutoNum type="arabicPeriod"/>
            </a:pPr>
            <a:r>
              <a:rPr lang="en-US" b="0" i="0" dirty="0">
                <a:solidFill>
                  <a:srgbClr val="292929"/>
                </a:solidFill>
                <a:effectLst/>
                <a:latin typeface="source-serif-pro"/>
              </a:rPr>
              <a:t>Choosing the most appropriate or closest job role or profile a person’s resume.</a:t>
            </a:r>
          </a:p>
          <a:p>
            <a:pPr marL="0" indent="0">
              <a:buNone/>
            </a:pPr>
            <a:endParaRPr lang="en-IN" dirty="0"/>
          </a:p>
        </p:txBody>
      </p:sp>
    </p:spTree>
    <p:extLst>
      <p:ext uri="{BB962C8B-B14F-4D97-AF65-F5344CB8AC3E}">
        <p14:creationId xmlns:p14="http://schemas.microsoft.com/office/powerpoint/2010/main" val="1232315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78C4EF-5B13-4E5F-43B7-CFA44D96D4E0}"/>
              </a:ext>
            </a:extLst>
          </p:cNvPr>
          <p:cNvSpPr>
            <a:spLocks noGrp="1"/>
          </p:cNvSpPr>
          <p:nvPr>
            <p:ph type="title"/>
          </p:nvPr>
        </p:nvSpPr>
        <p:spPr/>
        <p:txBody>
          <a:bodyPr/>
          <a:lstStyle/>
          <a:p>
            <a:r>
              <a:rPr lang="en-IN" b="1" dirty="0">
                <a:solidFill>
                  <a:srgbClr val="FF0000"/>
                </a:solidFill>
              </a:rPr>
              <a:t>Parts of semantic Analysis</a:t>
            </a:r>
          </a:p>
        </p:txBody>
      </p:sp>
      <p:sp>
        <p:nvSpPr>
          <p:cNvPr id="3" name="Content Placeholder 2">
            <a:extLst>
              <a:ext uri="{FF2B5EF4-FFF2-40B4-BE49-F238E27FC236}">
                <a16:creationId xmlns:a16="http://schemas.microsoft.com/office/drawing/2014/main" id="{DFD28092-40EA-E319-5AE4-6581585A5D07}"/>
              </a:ext>
            </a:extLst>
          </p:cNvPr>
          <p:cNvSpPr>
            <a:spLocks noGrp="1"/>
          </p:cNvSpPr>
          <p:nvPr>
            <p:ph idx="1"/>
          </p:nvPr>
        </p:nvSpPr>
        <p:spPr/>
        <p:txBody>
          <a:bodyPr>
            <a:normAutofit fontScale="40000" lnSpcReduction="20000"/>
          </a:bodyPr>
          <a:lstStyle/>
          <a:p>
            <a:pPr>
              <a:lnSpc>
                <a:spcPct val="110000"/>
              </a:lnSpc>
            </a:pPr>
            <a:r>
              <a:rPr lang="en-US" sz="4500" dirty="0">
                <a:latin typeface="SegoeUI"/>
              </a:rPr>
              <a:t>Semantic Analysis of Natural Language can be classified into two broad parts:</a:t>
            </a:r>
          </a:p>
          <a:p>
            <a:pPr marL="0" indent="0">
              <a:lnSpc>
                <a:spcPct val="110000"/>
              </a:lnSpc>
              <a:buNone/>
            </a:pPr>
            <a:r>
              <a:rPr lang="en-US" sz="4500" b="1" dirty="0">
                <a:solidFill>
                  <a:srgbClr val="FF0000"/>
                </a:solidFill>
                <a:latin typeface="SegoeUI"/>
              </a:rPr>
              <a:t>1. Lexical Semantic Analysis: </a:t>
            </a:r>
            <a:r>
              <a:rPr lang="en-US" sz="4500" dirty="0">
                <a:latin typeface="SegoeUI"/>
              </a:rPr>
              <a:t>Lexical Semantic Analysis involves understanding the meaning of each word of the text individually. It basically refers to fetching the dictionary meaning that a word in the text is deputed to carry.</a:t>
            </a:r>
          </a:p>
          <a:p>
            <a:pPr marL="0" indent="0" fontAlgn="base">
              <a:lnSpc>
                <a:spcPct val="110000"/>
              </a:lnSpc>
              <a:buNone/>
            </a:pPr>
            <a:r>
              <a:rPr lang="en-US" sz="4500" b="1" dirty="0">
                <a:solidFill>
                  <a:srgbClr val="FF0000"/>
                </a:solidFill>
                <a:latin typeface="SegoeUI"/>
              </a:rPr>
              <a:t>2. Compositional Semantics Analysis:</a:t>
            </a:r>
            <a:r>
              <a:rPr lang="en-US" sz="4500" dirty="0">
                <a:latin typeface="SegoeUI"/>
              </a:rPr>
              <a:t> Although knowing the meaning of each word of the text is essential, it is not sufficient to completely understand the meaning of the text.</a:t>
            </a:r>
          </a:p>
          <a:p>
            <a:pPr fontAlgn="base">
              <a:lnSpc>
                <a:spcPct val="110000"/>
              </a:lnSpc>
            </a:pPr>
            <a:r>
              <a:rPr lang="en-US" sz="4500" dirty="0">
                <a:latin typeface="SegoeUI"/>
              </a:rPr>
              <a:t>For example, consider the following two sentences:</a:t>
            </a:r>
          </a:p>
          <a:p>
            <a:pPr fontAlgn="base">
              <a:lnSpc>
                <a:spcPct val="110000"/>
              </a:lnSpc>
              <a:buFont typeface="Arial" panose="020B0604020202020204" pitchFamily="34" charset="0"/>
              <a:buChar char="•"/>
            </a:pPr>
            <a:r>
              <a:rPr lang="en-US" sz="4500" dirty="0">
                <a:latin typeface="SegoeUI"/>
              </a:rPr>
              <a:t>Sentence 1: Students love CRCE.</a:t>
            </a:r>
          </a:p>
          <a:p>
            <a:pPr fontAlgn="base">
              <a:lnSpc>
                <a:spcPct val="110000"/>
              </a:lnSpc>
              <a:buFont typeface="Arial" panose="020B0604020202020204" pitchFamily="34" charset="0"/>
              <a:buChar char="•"/>
            </a:pPr>
            <a:r>
              <a:rPr lang="en-US" sz="4500" dirty="0">
                <a:latin typeface="SegoeUI"/>
              </a:rPr>
              <a:t>Sentence 2: CRCE loves Students.</a:t>
            </a:r>
          </a:p>
          <a:p>
            <a:pPr fontAlgn="base">
              <a:lnSpc>
                <a:spcPct val="110000"/>
              </a:lnSpc>
            </a:pPr>
            <a:r>
              <a:rPr lang="en-US" sz="4500" dirty="0">
                <a:latin typeface="SegoeUI"/>
              </a:rPr>
              <a:t>Although both these sentences 1 and 2 use the same set of root words {student, love, CRCE}, they convey entirely different meanings.</a:t>
            </a:r>
          </a:p>
          <a:p>
            <a:pPr fontAlgn="base">
              <a:lnSpc>
                <a:spcPct val="110000"/>
              </a:lnSpc>
            </a:pPr>
            <a:r>
              <a:rPr lang="en-US" sz="4500" dirty="0">
                <a:latin typeface="SegoeUI"/>
              </a:rPr>
              <a:t>Hence, under Compositional Semantics Analysis, we try to understand how combinations of individual words form the meaning of the text.</a:t>
            </a:r>
            <a:endParaRPr lang="en-IN" dirty="0"/>
          </a:p>
        </p:txBody>
      </p:sp>
    </p:spTree>
    <p:extLst>
      <p:ext uri="{BB962C8B-B14F-4D97-AF65-F5344CB8AC3E}">
        <p14:creationId xmlns:p14="http://schemas.microsoft.com/office/powerpoint/2010/main" val="311345334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9BB7B5-9825-BC4C-1995-F22C4FAA578A}"/>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1FE7F2F1-9337-1AEE-32F9-8652158F76B5}"/>
              </a:ext>
            </a:extLst>
          </p:cNvPr>
          <p:cNvSpPr>
            <a:spLocks noGrp="1"/>
          </p:cNvSpPr>
          <p:nvPr>
            <p:ph idx="1"/>
          </p:nvPr>
        </p:nvSpPr>
        <p:spPr/>
        <p:txBody>
          <a:bodyPr>
            <a:normAutofit fontScale="92500" lnSpcReduction="20000"/>
          </a:bodyPr>
          <a:lstStyle/>
          <a:p>
            <a:r>
              <a:rPr lang="en-IN" dirty="0"/>
              <a:t>Why text similarity is challenging. Let’s have a look at two sentences.</a:t>
            </a:r>
          </a:p>
          <a:p>
            <a:r>
              <a:rPr lang="en-IN" dirty="0"/>
              <a:t>1. “The teacher gave his speech to an empty room”</a:t>
            </a:r>
          </a:p>
          <a:p>
            <a:r>
              <a:rPr lang="en-IN" dirty="0"/>
              <a:t>2. “There was almost no body when the professor was talking”</a:t>
            </a:r>
          </a:p>
          <a:p>
            <a:r>
              <a:rPr lang="en-IN" dirty="0"/>
              <a:t>Despite having an extremely similar meanings, they are spelled entirely differently. The only word shared by these two sentences is ‘the’. </a:t>
            </a:r>
          </a:p>
          <a:p>
            <a:r>
              <a:rPr lang="en-IN" dirty="0"/>
              <a:t>We would like to have a sophisticated algorithm that returns a high similarity score for this pair of sentences.</a:t>
            </a:r>
          </a:p>
          <a:p>
            <a:r>
              <a:rPr lang="en-IN" dirty="0"/>
              <a:t>Semantic text similarity is what we refer to when we want to calculate similarity based on the meaning.</a:t>
            </a:r>
          </a:p>
          <a:p>
            <a:r>
              <a:rPr lang="en-IN" dirty="0"/>
              <a:t>Traditional text similarity algorithm only functions on a lexical level. Depending on the use case, they can offer better trade-off and are quicker and easy to implement.</a:t>
            </a:r>
          </a:p>
        </p:txBody>
      </p:sp>
    </p:spTree>
    <p:extLst>
      <p:ext uri="{BB962C8B-B14F-4D97-AF65-F5344CB8AC3E}">
        <p14:creationId xmlns:p14="http://schemas.microsoft.com/office/powerpoint/2010/main" val="210856995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DCDD70-AD54-5810-6E20-D2A67F687517}"/>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F6A27EDE-D086-A7A5-5E1A-7AC863A763E4}"/>
              </a:ext>
            </a:extLst>
          </p:cNvPr>
          <p:cNvSpPr>
            <a:spLocks noGrp="1"/>
          </p:cNvSpPr>
          <p:nvPr>
            <p:ph idx="1"/>
          </p:nvPr>
        </p:nvSpPr>
        <p:spPr/>
        <p:txBody>
          <a:bodyPr/>
          <a:lstStyle/>
          <a:p>
            <a:pPr algn="just"/>
            <a:r>
              <a:rPr lang="en-US" b="0" i="0" dirty="0">
                <a:solidFill>
                  <a:srgbClr val="292929"/>
                </a:solidFill>
                <a:effectLst/>
                <a:latin typeface="source-serif-pro"/>
              </a:rPr>
              <a:t>To start with text similarity task, we need to convert the input text in a given document into a more machine-readable form by transforming the text into embeddings which then gets converted into vectors that are understood by the machine to calculate the similarity.</a:t>
            </a:r>
          </a:p>
          <a:p>
            <a:pPr algn="just"/>
            <a:r>
              <a:rPr lang="en-US" dirty="0">
                <a:solidFill>
                  <a:srgbClr val="292929"/>
                </a:solidFill>
                <a:latin typeface="source-serif-pro"/>
              </a:rPr>
              <a:t>The objective is to create a vector space where, using a selected similarity metric, documents that are similar to one another are near.</a:t>
            </a:r>
          </a:p>
          <a:p>
            <a:pPr marL="0" indent="0" algn="just">
              <a:buNone/>
            </a:pPr>
            <a:endParaRPr lang="en-IN" dirty="0"/>
          </a:p>
        </p:txBody>
      </p:sp>
    </p:spTree>
    <p:extLst>
      <p:ext uri="{BB962C8B-B14F-4D97-AF65-F5344CB8AC3E}">
        <p14:creationId xmlns:p14="http://schemas.microsoft.com/office/powerpoint/2010/main" val="163310033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3B366C-E77D-1C8D-0847-25389628C416}"/>
              </a:ext>
            </a:extLst>
          </p:cNvPr>
          <p:cNvSpPr>
            <a:spLocks noGrp="1"/>
          </p:cNvSpPr>
          <p:nvPr>
            <p:ph type="title"/>
          </p:nvPr>
        </p:nvSpPr>
        <p:spPr>
          <a:xfrm>
            <a:off x="838199" y="365125"/>
            <a:ext cx="11123645" cy="1325563"/>
          </a:xfrm>
        </p:spPr>
        <p:txBody>
          <a:bodyPr>
            <a:normAutofit fontScale="90000"/>
          </a:bodyPr>
          <a:lstStyle/>
          <a:p>
            <a:r>
              <a:rPr lang="en-US" b="1" i="0" dirty="0">
                <a:solidFill>
                  <a:srgbClr val="292929"/>
                </a:solidFill>
                <a:effectLst/>
                <a:latin typeface="sohne"/>
              </a:rPr>
              <a:t>Algorithms to transform the text into embeddings (or vectors)</a:t>
            </a:r>
            <a:br>
              <a:rPr lang="en-US" b="1" i="0" dirty="0">
                <a:solidFill>
                  <a:srgbClr val="292929"/>
                </a:solidFill>
                <a:effectLst/>
                <a:latin typeface="sohne"/>
              </a:rPr>
            </a:br>
            <a:endParaRPr lang="en-IN" dirty="0"/>
          </a:p>
        </p:txBody>
      </p:sp>
      <p:sp>
        <p:nvSpPr>
          <p:cNvPr id="3" name="Content Placeholder 2">
            <a:extLst>
              <a:ext uri="{FF2B5EF4-FFF2-40B4-BE49-F238E27FC236}">
                <a16:creationId xmlns:a16="http://schemas.microsoft.com/office/drawing/2014/main" id="{A829E52F-D2A7-BF5E-1AB9-0B5CB20A0BBD}"/>
              </a:ext>
            </a:extLst>
          </p:cNvPr>
          <p:cNvSpPr>
            <a:spLocks noGrp="1"/>
          </p:cNvSpPr>
          <p:nvPr>
            <p:ph idx="1"/>
          </p:nvPr>
        </p:nvSpPr>
        <p:spPr/>
        <p:txBody>
          <a:bodyPr/>
          <a:lstStyle/>
          <a:p>
            <a:pPr marL="0" indent="0">
              <a:buNone/>
            </a:pPr>
            <a:r>
              <a:rPr lang="en-IN" b="1" dirty="0"/>
              <a:t>1) Word count or frequency count method:</a:t>
            </a:r>
          </a:p>
          <a:p>
            <a:r>
              <a:rPr lang="en-IN" dirty="0"/>
              <a:t>Using </a:t>
            </a:r>
            <a:r>
              <a:rPr lang="en-IN" u="sng" dirty="0"/>
              <a:t>word count </a:t>
            </a:r>
            <a:r>
              <a:rPr lang="en-IN" dirty="0"/>
              <a:t>is the easiest method for </a:t>
            </a:r>
            <a:r>
              <a:rPr lang="en-IN" u="sng" dirty="0"/>
              <a:t>creating a vector </a:t>
            </a:r>
            <a:r>
              <a:rPr lang="en-IN" dirty="0"/>
              <a:t>from a document.</a:t>
            </a:r>
          </a:p>
          <a:p>
            <a:r>
              <a:rPr lang="en-IN" dirty="0"/>
              <a:t>Consider the following three sentences.</a:t>
            </a:r>
          </a:p>
          <a:p>
            <a:pPr marL="0" indent="0">
              <a:buNone/>
            </a:pPr>
            <a:r>
              <a:rPr lang="en-IN" dirty="0"/>
              <a:t>1. We went to the pizza place and you ate no pizza at all</a:t>
            </a:r>
          </a:p>
          <a:p>
            <a:pPr marL="0" indent="0">
              <a:buNone/>
            </a:pPr>
            <a:r>
              <a:rPr lang="en-IN" dirty="0"/>
              <a:t>2. I ate pizza with you yesterday at home</a:t>
            </a:r>
          </a:p>
          <a:p>
            <a:pPr marL="0" indent="0">
              <a:buNone/>
            </a:pPr>
            <a:r>
              <a:rPr lang="en-IN" dirty="0"/>
              <a:t>3. There’s no place like home.</a:t>
            </a:r>
          </a:p>
        </p:txBody>
      </p:sp>
    </p:spTree>
    <p:extLst>
      <p:ext uri="{BB962C8B-B14F-4D97-AF65-F5344CB8AC3E}">
        <p14:creationId xmlns:p14="http://schemas.microsoft.com/office/powerpoint/2010/main" val="313694961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2786C7-596E-B238-B294-307475EAC8F2}"/>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830C1D82-8C02-7BA6-A39E-9DAE744FBED4}"/>
              </a:ext>
            </a:extLst>
          </p:cNvPr>
          <p:cNvSpPr>
            <a:spLocks noGrp="1"/>
          </p:cNvSpPr>
          <p:nvPr>
            <p:ph idx="1"/>
          </p:nvPr>
        </p:nvSpPr>
        <p:spPr/>
        <p:txBody>
          <a:bodyPr/>
          <a:lstStyle/>
          <a:p>
            <a:r>
              <a:rPr lang="en-IN" dirty="0"/>
              <a:t>To build the vector, we first count the occurrences of each word in a sentence.</a:t>
            </a:r>
          </a:p>
          <a:p>
            <a:endParaRPr lang="en-IN" dirty="0"/>
          </a:p>
        </p:txBody>
      </p:sp>
      <p:graphicFrame>
        <p:nvGraphicFramePr>
          <p:cNvPr id="4" name="Table 4">
            <a:extLst>
              <a:ext uri="{FF2B5EF4-FFF2-40B4-BE49-F238E27FC236}">
                <a16:creationId xmlns:a16="http://schemas.microsoft.com/office/drawing/2014/main" id="{061DB70D-F1D5-DF79-B655-CA715BC07E65}"/>
              </a:ext>
            </a:extLst>
          </p:cNvPr>
          <p:cNvGraphicFramePr>
            <a:graphicFrameLocks noGrp="1"/>
          </p:cNvGraphicFramePr>
          <p:nvPr>
            <p:extLst>
              <p:ext uri="{D42A27DB-BD31-4B8C-83A1-F6EECF244321}">
                <p14:modId xmlns:p14="http://schemas.microsoft.com/office/powerpoint/2010/main" val="2220361542"/>
              </p:ext>
            </p:extLst>
          </p:nvPr>
        </p:nvGraphicFramePr>
        <p:xfrm>
          <a:off x="1145592" y="2839403"/>
          <a:ext cx="8127999" cy="333756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1197485210"/>
                    </a:ext>
                  </a:extLst>
                </a:gridCol>
                <a:gridCol w="2709333">
                  <a:extLst>
                    <a:ext uri="{9D8B030D-6E8A-4147-A177-3AD203B41FA5}">
                      <a16:colId xmlns:a16="http://schemas.microsoft.com/office/drawing/2014/main" val="4155750788"/>
                    </a:ext>
                  </a:extLst>
                </a:gridCol>
                <a:gridCol w="2709333">
                  <a:extLst>
                    <a:ext uri="{9D8B030D-6E8A-4147-A177-3AD203B41FA5}">
                      <a16:colId xmlns:a16="http://schemas.microsoft.com/office/drawing/2014/main" val="1029590607"/>
                    </a:ext>
                  </a:extLst>
                </a:gridCol>
              </a:tblGrid>
              <a:tr h="370840">
                <a:tc>
                  <a:txBody>
                    <a:bodyPr/>
                    <a:lstStyle/>
                    <a:p>
                      <a:r>
                        <a:rPr lang="en-IN" dirty="0"/>
                        <a:t>Document 1</a:t>
                      </a:r>
                    </a:p>
                  </a:txBody>
                  <a:tcPr/>
                </a:tc>
                <a:tc>
                  <a:txBody>
                    <a:bodyPr/>
                    <a:lstStyle/>
                    <a:p>
                      <a:r>
                        <a:rPr lang="en-IN" dirty="0"/>
                        <a:t>Document2</a:t>
                      </a:r>
                    </a:p>
                  </a:txBody>
                  <a:tcPr/>
                </a:tc>
                <a:tc>
                  <a:txBody>
                    <a:bodyPr/>
                    <a:lstStyle/>
                    <a:p>
                      <a:r>
                        <a:rPr lang="en-IN" dirty="0"/>
                        <a:t>Document3</a:t>
                      </a:r>
                    </a:p>
                  </a:txBody>
                  <a:tcPr/>
                </a:tc>
                <a:extLst>
                  <a:ext uri="{0D108BD9-81ED-4DB2-BD59-A6C34878D82A}">
                    <a16:rowId xmlns:a16="http://schemas.microsoft.com/office/drawing/2014/main" val="2330930283"/>
                  </a:ext>
                </a:extLst>
              </a:tr>
              <a:tr h="370840">
                <a:tc>
                  <a:txBody>
                    <a:bodyPr/>
                    <a:lstStyle/>
                    <a:p>
                      <a:r>
                        <a:rPr lang="en-IN" dirty="0"/>
                        <a:t>We – 1</a:t>
                      </a:r>
                    </a:p>
                  </a:txBody>
                  <a:tcPr/>
                </a:tc>
                <a:tc>
                  <a:txBody>
                    <a:bodyPr/>
                    <a:lstStyle/>
                    <a:p>
                      <a:r>
                        <a:rPr lang="en-IN" dirty="0"/>
                        <a:t>I – 1</a:t>
                      </a:r>
                    </a:p>
                  </a:txBody>
                  <a:tcPr/>
                </a:tc>
                <a:tc>
                  <a:txBody>
                    <a:bodyPr/>
                    <a:lstStyle/>
                    <a:p>
                      <a:r>
                        <a:rPr lang="en-IN" dirty="0"/>
                        <a:t>There’s – 1</a:t>
                      </a:r>
                    </a:p>
                  </a:txBody>
                  <a:tcPr/>
                </a:tc>
                <a:extLst>
                  <a:ext uri="{0D108BD9-81ED-4DB2-BD59-A6C34878D82A}">
                    <a16:rowId xmlns:a16="http://schemas.microsoft.com/office/drawing/2014/main" val="1840778460"/>
                  </a:ext>
                </a:extLst>
              </a:tr>
              <a:tr h="370840">
                <a:tc>
                  <a:txBody>
                    <a:bodyPr/>
                    <a:lstStyle/>
                    <a:p>
                      <a:r>
                        <a:rPr lang="en-IN" dirty="0"/>
                        <a:t>Went -1</a:t>
                      </a:r>
                    </a:p>
                  </a:txBody>
                  <a:tcPr/>
                </a:tc>
                <a:tc>
                  <a:txBody>
                    <a:bodyPr/>
                    <a:lstStyle/>
                    <a:p>
                      <a:r>
                        <a:rPr lang="en-IN" dirty="0"/>
                        <a:t>Ate – 1</a:t>
                      </a:r>
                    </a:p>
                  </a:txBody>
                  <a:tcPr/>
                </a:tc>
                <a:tc>
                  <a:txBody>
                    <a:bodyPr/>
                    <a:lstStyle/>
                    <a:p>
                      <a:r>
                        <a:rPr lang="en-IN" dirty="0"/>
                        <a:t>No -1</a:t>
                      </a:r>
                    </a:p>
                  </a:txBody>
                  <a:tcPr/>
                </a:tc>
                <a:extLst>
                  <a:ext uri="{0D108BD9-81ED-4DB2-BD59-A6C34878D82A}">
                    <a16:rowId xmlns:a16="http://schemas.microsoft.com/office/drawing/2014/main" val="2243221237"/>
                  </a:ext>
                </a:extLst>
              </a:tr>
              <a:tr h="370840">
                <a:tc>
                  <a:txBody>
                    <a:bodyPr/>
                    <a:lstStyle/>
                    <a:p>
                      <a:r>
                        <a:rPr lang="en-IN" dirty="0"/>
                        <a:t>To -1</a:t>
                      </a:r>
                    </a:p>
                  </a:txBody>
                  <a:tcPr/>
                </a:tc>
                <a:tc>
                  <a:txBody>
                    <a:bodyPr/>
                    <a:lstStyle/>
                    <a:p>
                      <a:r>
                        <a:rPr lang="en-IN" dirty="0"/>
                        <a:t>Pizza – 1</a:t>
                      </a:r>
                    </a:p>
                  </a:txBody>
                  <a:tcPr/>
                </a:tc>
                <a:tc>
                  <a:txBody>
                    <a:bodyPr/>
                    <a:lstStyle/>
                    <a:p>
                      <a:r>
                        <a:rPr lang="en-IN" dirty="0"/>
                        <a:t>Place -1</a:t>
                      </a:r>
                    </a:p>
                  </a:txBody>
                  <a:tcPr/>
                </a:tc>
                <a:extLst>
                  <a:ext uri="{0D108BD9-81ED-4DB2-BD59-A6C34878D82A}">
                    <a16:rowId xmlns:a16="http://schemas.microsoft.com/office/drawing/2014/main" val="1959954061"/>
                  </a:ext>
                </a:extLst>
              </a:tr>
              <a:tr h="370840">
                <a:tc>
                  <a:txBody>
                    <a:bodyPr/>
                    <a:lstStyle/>
                    <a:p>
                      <a:r>
                        <a:rPr lang="en-IN" dirty="0"/>
                        <a:t>The – 1</a:t>
                      </a:r>
                    </a:p>
                  </a:txBody>
                  <a:tcPr/>
                </a:tc>
                <a:tc>
                  <a:txBody>
                    <a:bodyPr/>
                    <a:lstStyle/>
                    <a:p>
                      <a:r>
                        <a:rPr lang="en-IN" dirty="0"/>
                        <a:t>With -1</a:t>
                      </a:r>
                    </a:p>
                  </a:txBody>
                  <a:tcPr/>
                </a:tc>
                <a:tc>
                  <a:txBody>
                    <a:bodyPr/>
                    <a:lstStyle/>
                    <a:p>
                      <a:r>
                        <a:rPr lang="en-IN" dirty="0"/>
                        <a:t>Like -1</a:t>
                      </a:r>
                    </a:p>
                  </a:txBody>
                  <a:tcPr/>
                </a:tc>
                <a:extLst>
                  <a:ext uri="{0D108BD9-81ED-4DB2-BD59-A6C34878D82A}">
                    <a16:rowId xmlns:a16="http://schemas.microsoft.com/office/drawing/2014/main" val="3173191070"/>
                  </a:ext>
                </a:extLst>
              </a:tr>
              <a:tr h="370840">
                <a:tc>
                  <a:txBody>
                    <a:bodyPr/>
                    <a:lstStyle/>
                    <a:p>
                      <a:r>
                        <a:rPr lang="en-IN" dirty="0"/>
                        <a:t>Pizza-2</a:t>
                      </a:r>
                    </a:p>
                  </a:txBody>
                  <a:tcPr/>
                </a:tc>
                <a:tc>
                  <a:txBody>
                    <a:bodyPr/>
                    <a:lstStyle/>
                    <a:p>
                      <a:r>
                        <a:rPr lang="en-IN" dirty="0"/>
                        <a:t>You – 1</a:t>
                      </a:r>
                    </a:p>
                  </a:txBody>
                  <a:tcPr/>
                </a:tc>
                <a:tc>
                  <a:txBody>
                    <a:bodyPr/>
                    <a:lstStyle/>
                    <a:p>
                      <a:r>
                        <a:rPr lang="en-IN" dirty="0"/>
                        <a:t>Home -1</a:t>
                      </a:r>
                    </a:p>
                  </a:txBody>
                  <a:tcPr/>
                </a:tc>
                <a:extLst>
                  <a:ext uri="{0D108BD9-81ED-4DB2-BD59-A6C34878D82A}">
                    <a16:rowId xmlns:a16="http://schemas.microsoft.com/office/drawing/2014/main" val="2316040507"/>
                  </a:ext>
                </a:extLst>
              </a:tr>
              <a:tr h="370840">
                <a:tc>
                  <a:txBody>
                    <a:bodyPr/>
                    <a:lstStyle/>
                    <a:p>
                      <a:r>
                        <a:rPr lang="en-IN" dirty="0"/>
                        <a:t>Place - 1</a:t>
                      </a:r>
                    </a:p>
                  </a:txBody>
                  <a:tcPr/>
                </a:tc>
                <a:tc>
                  <a:txBody>
                    <a:bodyPr/>
                    <a:lstStyle/>
                    <a:p>
                      <a:r>
                        <a:rPr lang="en-IN" dirty="0"/>
                        <a:t>….</a:t>
                      </a:r>
                    </a:p>
                  </a:txBody>
                  <a:tcPr/>
                </a:tc>
                <a:tc>
                  <a:txBody>
                    <a:bodyPr/>
                    <a:lstStyle/>
                    <a:p>
                      <a:r>
                        <a:rPr lang="en-IN" dirty="0"/>
                        <a:t>….</a:t>
                      </a:r>
                    </a:p>
                  </a:txBody>
                  <a:tcPr/>
                </a:tc>
                <a:extLst>
                  <a:ext uri="{0D108BD9-81ED-4DB2-BD59-A6C34878D82A}">
                    <a16:rowId xmlns:a16="http://schemas.microsoft.com/office/drawing/2014/main" val="280481235"/>
                  </a:ext>
                </a:extLst>
              </a:tr>
              <a:tr h="370840">
                <a:tc>
                  <a:txBody>
                    <a:bodyPr/>
                    <a:lstStyle/>
                    <a:p>
                      <a:r>
                        <a:rPr lang="en-IN" dirty="0"/>
                        <a:t>….</a:t>
                      </a:r>
                    </a:p>
                  </a:txBody>
                  <a:tcPr/>
                </a:tc>
                <a:tc>
                  <a:txBody>
                    <a:bodyPr/>
                    <a:lstStyle/>
                    <a:p>
                      <a:r>
                        <a:rPr lang="en-IN" dirty="0"/>
                        <a:t>….</a:t>
                      </a:r>
                    </a:p>
                  </a:txBody>
                  <a:tcPr/>
                </a:tc>
                <a:tc>
                  <a:txBody>
                    <a:bodyPr/>
                    <a:lstStyle/>
                    <a:p>
                      <a:endParaRPr lang="en-IN" dirty="0"/>
                    </a:p>
                  </a:txBody>
                  <a:tcPr/>
                </a:tc>
                <a:extLst>
                  <a:ext uri="{0D108BD9-81ED-4DB2-BD59-A6C34878D82A}">
                    <a16:rowId xmlns:a16="http://schemas.microsoft.com/office/drawing/2014/main" val="2084425417"/>
                  </a:ext>
                </a:extLst>
              </a:tr>
              <a:tr h="370840">
                <a:tc>
                  <a:txBody>
                    <a:bodyPr/>
                    <a:lstStyle/>
                    <a:p>
                      <a:r>
                        <a:rPr lang="en-IN" dirty="0"/>
                        <a:t>…</a:t>
                      </a:r>
                    </a:p>
                  </a:txBody>
                  <a:tcPr/>
                </a:tc>
                <a:tc>
                  <a:txBody>
                    <a:bodyPr/>
                    <a:lstStyle/>
                    <a:p>
                      <a:endParaRPr lang="en-IN" dirty="0"/>
                    </a:p>
                  </a:txBody>
                  <a:tcPr/>
                </a:tc>
                <a:tc>
                  <a:txBody>
                    <a:bodyPr/>
                    <a:lstStyle/>
                    <a:p>
                      <a:endParaRPr lang="en-IN" dirty="0"/>
                    </a:p>
                  </a:txBody>
                  <a:tcPr/>
                </a:tc>
                <a:extLst>
                  <a:ext uri="{0D108BD9-81ED-4DB2-BD59-A6C34878D82A}">
                    <a16:rowId xmlns:a16="http://schemas.microsoft.com/office/drawing/2014/main" val="389594294"/>
                  </a:ext>
                </a:extLst>
              </a:tr>
            </a:tbl>
          </a:graphicData>
        </a:graphic>
      </p:graphicFrame>
    </p:spTree>
    <p:extLst>
      <p:ext uri="{BB962C8B-B14F-4D97-AF65-F5344CB8AC3E}">
        <p14:creationId xmlns:p14="http://schemas.microsoft.com/office/powerpoint/2010/main" val="295985076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B17804-49E2-2375-C3FF-817F6EAEC4F7}"/>
              </a:ext>
            </a:extLst>
          </p:cNvPr>
          <p:cNvSpPr>
            <a:spLocks noGrp="1"/>
          </p:cNvSpPr>
          <p:nvPr>
            <p:ph type="title"/>
          </p:nvPr>
        </p:nvSpPr>
        <p:spPr>
          <a:xfrm>
            <a:off x="838200" y="365125"/>
            <a:ext cx="10515600" cy="707895"/>
          </a:xfrm>
        </p:spPr>
        <p:txBody>
          <a:bodyPr/>
          <a:lstStyle/>
          <a:p>
            <a:r>
              <a:rPr lang="en-IN" dirty="0"/>
              <a:t>Numerical:</a:t>
            </a:r>
          </a:p>
        </p:txBody>
      </p:sp>
      <p:sp>
        <p:nvSpPr>
          <p:cNvPr id="3" name="Content Placeholder 2">
            <a:extLst>
              <a:ext uri="{FF2B5EF4-FFF2-40B4-BE49-F238E27FC236}">
                <a16:creationId xmlns:a16="http://schemas.microsoft.com/office/drawing/2014/main" id="{9A4F149A-2E7C-BFF0-35DF-35E941B60657}"/>
              </a:ext>
            </a:extLst>
          </p:cNvPr>
          <p:cNvSpPr>
            <a:spLocks noGrp="1"/>
          </p:cNvSpPr>
          <p:nvPr>
            <p:ph idx="1"/>
          </p:nvPr>
        </p:nvSpPr>
        <p:spPr>
          <a:xfrm>
            <a:off x="838200" y="1278294"/>
            <a:ext cx="10515600" cy="4898669"/>
          </a:xfrm>
        </p:spPr>
        <p:txBody>
          <a:bodyPr>
            <a:normAutofit fontScale="92500" lnSpcReduction="10000"/>
          </a:bodyPr>
          <a:lstStyle/>
          <a:p>
            <a:pPr marL="0" indent="0">
              <a:buNone/>
            </a:pPr>
            <a:r>
              <a:rPr lang="en-IN" dirty="0">
                <a:solidFill>
                  <a:srgbClr val="00B050"/>
                </a:solidFill>
              </a:rPr>
              <a:t>Given two documents </a:t>
            </a:r>
          </a:p>
          <a:p>
            <a:pPr marL="0" indent="0">
              <a:buNone/>
            </a:pPr>
            <a:r>
              <a:rPr lang="en-IN" dirty="0">
                <a:solidFill>
                  <a:srgbClr val="00B050"/>
                </a:solidFill>
              </a:rPr>
              <a:t>D1: “digital information is new technology”</a:t>
            </a:r>
          </a:p>
          <a:p>
            <a:pPr marL="0" indent="0">
              <a:buNone/>
            </a:pPr>
            <a:r>
              <a:rPr lang="en-IN" dirty="0">
                <a:solidFill>
                  <a:srgbClr val="00B050"/>
                </a:solidFill>
              </a:rPr>
              <a:t>D2: “digital technology changes the world”</a:t>
            </a:r>
          </a:p>
          <a:p>
            <a:pPr marL="0" indent="0">
              <a:buNone/>
            </a:pPr>
            <a:r>
              <a:rPr lang="en-IN" dirty="0">
                <a:solidFill>
                  <a:srgbClr val="00B050"/>
                </a:solidFill>
              </a:rPr>
              <a:t>Represent the above two documents in the form vector using word count method. Compute cosine similarity between the two documents</a:t>
            </a:r>
            <a:r>
              <a:rPr lang="en-IN" dirty="0"/>
              <a:t>.</a:t>
            </a:r>
          </a:p>
          <a:p>
            <a:pPr marL="0" indent="0">
              <a:buNone/>
            </a:pPr>
            <a:endParaRPr lang="en-IN" dirty="0"/>
          </a:p>
          <a:p>
            <a:pPr marL="0" indent="0">
              <a:buNone/>
            </a:pPr>
            <a:r>
              <a:rPr lang="en-IN" dirty="0"/>
              <a:t> </a:t>
            </a:r>
          </a:p>
          <a:p>
            <a:pPr marL="0" indent="0">
              <a:buNone/>
            </a:pPr>
            <a:endParaRPr lang="en-IN" dirty="0"/>
          </a:p>
          <a:p>
            <a:pPr marL="0" indent="0">
              <a:buNone/>
            </a:pPr>
            <a:endParaRPr lang="en-IN" dirty="0"/>
          </a:p>
          <a:p>
            <a:pPr marL="0" indent="0">
              <a:buNone/>
            </a:pPr>
            <a:r>
              <a:rPr lang="en-IN" dirty="0"/>
              <a:t>Let D1 is represented by vector A= [1,2,1,1,1,0,0,0]</a:t>
            </a:r>
          </a:p>
          <a:p>
            <a:pPr marL="0" indent="0">
              <a:buNone/>
            </a:pPr>
            <a:r>
              <a:rPr lang="en-IN" dirty="0"/>
              <a:t>and D2 is represented by vector B = [1,0,0,0,1,1,1,1]</a:t>
            </a:r>
          </a:p>
        </p:txBody>
      </p:sp>
      <p:graphicFrame>
        <p:nvGraphicFramePr>
          <p:cNvPr id="4" name="Table 4">
            <a:extLst>
              <a:ext uri="{FF2B5EF4-FFF2-40B4-BE49-F238E27FC236}">
                <a16:creationId xmlns:a16="http://schemas.microsoft.com/office/drawing/2014/main" id="{26BA41E0-02DC-A590-9234-48591C364F9D}"/>
              </a:ext>
            </a:extLst>
          </p:cNvPr>
          <p:cNvGraphicFramePr>
            <a:graphicFrameLocks noGrp="1"/>
          </p:cNvGraphicFramePr>
          <p:nvPr>
            <p:extLst>
              <p:ext uri="{D42A27DB-BD31-4B8C-83A1-F6EECF244321}">
                <p14:modId xmlns:p14="http://schemas.microsoft.com/office/powerpoint/2010/main" val="3826465334"/>
              </p:ext>
            </p:extLst>
          </p:nvPr>
        </p:nvGraphicFramePr>
        <p:xfrm>
          <a:off x="1509484" y="3624943"/>
          <a:ext cx="8268995" cy="1112520"/>
        </p:xfrm>
        <a:graphic>
          <a:graphicData uri="http://schemas.openxmlformats.org/drawingml/2006/table">
            <a:tbl>
              <a:tblPr firstRow="1" bandRow="1">
                <a:tableStyleId>{5C22544A-7EE6-4342-B048-85BDC9FD1C3A}</a:tableStyleId>
              </a:tblPr>
              <a:tblGrid>
                <a:gridCol w="918777">
                  <a:extLst>
                    <a:ext uri="{9D8B030D-6E8A-4147-A177-3AD203B41FA5}">
                      <a16:colId xmlns:a16="http://schemas.microsoft.com/office/drawing/2014/main" val="1300877444"/>
                    </a:ext>
                  </a:extLst>
                </a:gridCol>
                <a:gridCol w="918777">
                  <a:extLst>
                    <a:ext uri="{9D8B030D-6E8A-4147-A177-3AD203B41FA5}">
                      <a16:colId xmlns:a16="http://schemas.microsoft.com/office/drawing/2014/main" val="2718949437"/>
                    </a:ext>
                  </a:extLst>
                </a:gridCol>
                <a:gridCol w="1392230">
                  <a:extLst>
                    <a:ext uri="{9D8B030D-6E8A-4147-A177-3AD203B41FA5}">
                      <a16:colId xmlns:a16="http://schemas.microsoft.com/office/drawing/2014/main" val="3465714158"/>
                    </a:ext>
                  </a:extLst>
                </a:gridCol>
                <a:gridCol w="445324">
                  <a:extLst>
                    <a:ext uri="{9D8B030D-6E8A-4147-A177-3AD203B41FA5}">
                      <a16:colId xmlns:a16="http://schemas.microsoft.com/office/drawing/2014/main" val="1360185238"/>
                    </a:ext>
                  </a:extLst>
                </a:gridCol>
                <a:gridCol w="918777">
                  <a:extLst>
                    <a:ext uri="{9D8B030D-6E8A-4147-A177-3AD203B41FA5}">
                      <a16:colId xmlns:a16="http://schemas.microsoft.com/office/drawing/2014/main" val="2176283958"/>
                    </a:ext>
                  </a:extLst>
                </a:gridCol>
                <a:gridCol w="1283242">
                  <a:extLst>
                    <a:ext uri="{9D8B030D-6E8A-4147-A177-3AD203B41FA5}">
                      <a16:colId xmlns:a16="http://schemas.microsoft.com/office/drawing/2014/main" val="1981118952"/>
                    </a:ext>
                  </a:extLst>
                </a:gridCol>
                <a:gridCol w="907059">
                  <a:extLst>
                    <a:ext uri="{9D8B030D-6E8A-4147-A177-3AD203B41FA5}">
                      <a16:colId xmlns:a16="http://schemas.microsoft.com/office/drawing/2014/main" val="169945728"/>
                    </a:ext>
                  </a:extLst>
                </a:gridCol>
                <a:gridCol w="566032">
                  <a:extLst>
                    <a:ext uri="{9D8B030D-6E8A-4147-A177-3AD203B41FA5}">
                      <a16:colId xmlns:a16="http://schemas.microsoft.com/office/drawing/2014/main" val="3442057792"/>
                    </a:ext>
                  </a:extLst>
                </a:gridCol>
                <a:gridCol w="918777">
                  <a:extLst>
                    <a:ext uri="{9D8B030D-6E8A-4147-A177-3AD203B41FA5}">
                      <a16:colId xmlns:a16="http://schemas.microsoft.com/office/drawing/2014/main" val="483010342"/>
                    </a:ext>
                  </a:extLst>
                </a:gridCol>
              </a:tblGrid>
              <a:tr h="370840">
                <a:tc>
                  <a:txBody>
                    <a:bodyPr/>
                    <a:lstStyle/>
                    <a:p>
                      <a:endParaRPr lang="en-IN" dirty="0"/>
                    </a:p>
                  </a:txBody>
                  <a:tcPr/>
                </a:tc>
                <a:tc>
                  <a:txBody>
                    <a:bodyPr/>
                    <a:lstStyle/>
                    <a:p>
                      <a:r>
                        <a:rPr lang="en-IN" dirty="0"/>
                        <a:t>Digital</a:t>
                      </a:r>
                    </a:p>
                  </a:txBody>
                  <a:tcPr/>
                </a:tc>
                <a:tc>
                  <a:txBody>
                    <a:bodyPr/>
                    <a:lstStyle/>
                    <a:p>
                      <a:r>
                        <a:rPr lang="en-IN" dirty="0"/>
                        <a:t>Information</a:t>
                      </a:r>
                    </a:p>
                  </a:txBody>
                  <a:tcPr/>
                </a:tc>
                <a:tc>
                  <a:txBody>
                    <a:bodyPr/>
                    <a:lstStyle/>
                    <a:p>
                      <a:r>
                        <a:rPr lang="en-IN" dirty="0"/>
                        <a:t>Is</a:t>
                      </a:r>
                    </a:p>
                  </a:txBody>
                  <a:tcPr/>
                </a:tc>
                <a:tc>
                  <a:txBody>
                    <a:bodyPr/>
                    <a:lstStyle/>
                    <a:p>
                      <a:r>
                        <a:rPr lang="en-IN" dirty="0"/>
                        <a:t>New</a:t>
                      </a:r>
                    </a:p>
                  </a:txBody>
                  <a:tcPr/>
                </a:tc>
                <a:tc>
                  <a:txBody>
                    <a:bodyPr/>
                    <a:lstStyle/>
                    <a:p>
                      <a:r>
                        <a:rPr lang="en-IN" dirty="0"/>
                        <a:t>technology</a:t>
                      </a:r>
                    </a:p>
                  </a:txBody>
                  <a:tcPr/>
                </a:tc>
                <a:tc>
                  <a:txBody>
                    <a:bodyPr/>
                    <a:lstStyle/>
                    <a:p>
                      <a:r>
                        <a:rPr lang="en-IN" dirty="0"/>
                        <a:t>Change</a:t>
                      </a:r>
                    </a:p>
                  </a:txBody>
                  <a:tcPr/>
                </a:tc>
                <a:tc>
                  <a:txBody>
                    <a:bodyPr/>
                    <a:lstStyle/>
                    <a:p>
                      <a:r>
                        <a:rPr lang="en-IN" dirty="0"/>
                        <a:t>The </a:t>
                      </a:r>
                    </a:p>
                  </a:txBody>
                  <a:tcPr/>
                </a:tc>
                <a:tc>
                  <a:txBody>
                    <a:bodyPr/>
                    <a:lstStyle/>
                    <a:p>
                      <a:r>
                        <a:rPr lang="en-IN" dirty="0"/>
                        <a:t>World</a:t>
                      </a:r>
                    </a:p>
                  </a:txBody>
                  <a:tcPr/>
                </a:tc>
                <a:extLst>
                  <a:ext uri="{0D108BD9-81ED-4DB2-BD59-A6C34878D82A}">
                    <a16:rowId xmlns:a16="http://schemas.microsoft.com/office/drawing/2014/main" val="2809860413"/>
                  </a:ext>
                </a:extLst>
              </a:tr>
              <a:tr h="370840">
                <a:tc>
                  <a:txBody>
                    <a:bodyPr/>
                    <a:lstStyle/>
                    <a:p>
                      <a:r>
                        <a:rPr lang="en-IN" dirty="0"/>
                        <a:t>D1</a:t>
                      </a:r>
                    </a:p>
                  </a:txBody>
                  <a:tcPr/>
                </a:tc>
                <a:tc>
                  <a:txBody>
                    <a:bodyPr/>
                    <a:lstStyle/>
                    <a:p>
                      <a:r>
                        <a:rPr lang="en-IN" dirty="0"/>
                        <a:t>1</a:t>
                      </a:r>
                    </a:p>
                  </a:txBody>
                  <a:tcPr/>
                </a:tc>
                <a:tc>
                  <a:txBody>
                    <a:bodyPr/>
                    <a:lstStyle/>
                    <a:p>
                      <a:r>
                        <a:rPr lang="en-IN" dirty="0"/>
                        <a:t>2</a:t>
                      </a:r>
                    </a:p>
                  </a:txBody>
                  <a:tcPr/>
                </a:tc>
                <a:tc>
                  <a:txBody>
                    <a:bodyPr/>
                    <a:lstStyle/>
                    <a:p>
                      <a:r>
                        <a:rPr lang="en-IN" dirty="0"/>
                        <a:t>1</a:t>
                      </a:r>
                    </a:p>
                  </a:txBody>
                  <a:tcPr/>
                </a:tc>
                <a:tc>
                  <a:txBody>
                    <a:bodyPr/>
                    <a:lstStyle/>
                    <a:p>
                      <a:r>
                        <a:rPr lang="en-IN" dirty="0"/>
                        <a:t>1</a:t>
                      </a:r>
                    </a:p>
                  </a:txBody>
                  <a:tcPr/>
                </a:tc>
                <a:tc>
                  <a:txBody>
                    <a:bodyPr/>
                    <a:lstStyle/>
                    <a:p>
                      <a:r>
                        <a:rPr lang="en-IN" dirty="0"/>
                        <a:t>1</a:t>
                      </a:r>
                    </a:p>
                  </a:txBody>
                  <a:tcPr/>
                </a:tc>
                <a:tc>
                  <a:txBody>
                    <a:bodyPr/>
                    <a:lstStyle/>
                    <a:p>
                      <a:r>
                        <a:rPr lang="en-IN" dirty="0"/>
                        <a:t>0</a:t>
                      </a:r>
                    </a:p>
                  </a:txBody>
                  <a:tcPr/>
                </a:tc>
                <a:tc>
                  <a:txBody>
                    <a:bodyPr/>
                    <a:lstStyle/>
                    <a:p>
                      <a:r>
                        <a:rPr lang="en-IN" dirty="0"/>
                        <a:t>0</a:t>
                      </a:r>
                    </a:p>
                  </a:txBody>
                  <a:tcPr/>
                </a:tc>
                <a:tc>
                  <a:txBody>
                    <a:bodyPr/>
                    <a:lstStyle/>
                    <a:p>
                      <a:r>
                        <a:rPr lang="en-IN" dirty="0"/>
                        <a:t>0</a:t>
                      </a:r>
                    </a:p>
                  </a:txBody>
                  <a:tcPr/>
                </a:tc>
                <a:extLst>
                  <a:ext uri="{0D108BD9-81ED-4DB2-BD59-A6C34878D82A}">
                    <a16:rowId xmlns:a16="http://schemas.microsoft.com/office/drawing/2014/main" val="4002414373"/>
                  </a:ext>
                </a:extLst>
              </a:tr>
              <a:tr h="370840">
                <a:tc>
                  <a:txBody>
                    <a:bodyPr/>
                    <a:lstStyle/>
                    <a:p>
                      <a:r>
                        <a:rPr lang="en-IN" dirty="0"/>
                        <a:t>D2</a:t>
                      </a:r>
                    </a:p>
                  </a:txBody>
                  <a:tcPr/>
                </a:tc>
                <a:tc>
                  <a:txBody>
                    <a:bodyPr/>
                    <a:lstStyle/>
                    <a:p>
                      <a:r>
                        <a:rPr lang="en-IN" dirty="0"/>
                        <a:t>1</a:t>
                      </a:r>
                    </a:p>
                  </a:txBody>
                  <a:tcPr/>
                </a:tc>
                <a:tc>
                  <a:txBody>
                    <a:bodyPr/>
                    <a:lstStyle/>
                    <a:p>
                      <a:r>
                        <a:rPr lang="en-IN" dirty="0"/>
                        <a:t>0</a:t>
                      </a:r>
                    </a:p>
                  </a:txBody>
                  <a:tcPr/>
                </a:tc>
                <a:tc>
                  <a:txBody>
                    <a:bodyPr/>
                    <a:lstStyle/>
                    <a:p>
                      <a:r>
                        <a:rPr lang="en-IN" dirty="0"/>
                        <a:t>0</a:t>
                      </a:r>
                    </a:p>
                  </a:txBody>
                  <a:tcPr/>
                </a:tc>
                <a:tc>
                  <a:txBody>
                    <a:bodyPr/>
                    <a:lstStyle/>
                    <a:p>
                      <a:r>
                        <a:rPr lang="en-IN" dirty="0"/>
                        <a:t>0</a:t>
                      </a:r>
                    </a:p>
                  </a:txBody>
                  <a:tcPr/>
                </a:tc>
                <a:tc>
                  <a:txBody>
                    <a:bodyPr/>
                    <a:lstStyle/>
                    <a:p>
                      <a:r>
                        <a:rPr lang="en-IN" dirty="0"/>
                        <a:t>1</a:t>
                      </a:r>
                    </a:p>
                  </a:txBody>
                  <a:tcPr/>
                </a:tc>
                <a:tc>
                  <a:txBody>
                    <a:bodyPr/>
                    <a:lstStyle/>
                    <a:p>
                      <a:r>
                        <a:rPr lang="en-IN" dirty="0"/>
                        <a:t>1</a:t>
                      </a:r>
                    </a:p>
                  </a:txBody>
                  <a:tcPr/>
                </a:tc>
                <a:tc>
                  <a:txBody>
                    <a:bodyPr/>
                    <a:lstStyle/>
                    <a:p>
                      <a:r>
                        <a:rPr lang="en-IN" dirty="0"/>
                        <a:t>1</a:t>
                      </a:r>
                    </a:p>
                  </a:txBody>
                  <a:tcPr/>
                </a:tc>
                <a:tc>
                  <a:txBody>
                    <a:bodyPr/>
                    <a:lstStyle/>
                    <a:p>
                      <a:r>
                        <a:rPr lang="en-IN" dirty="0"/>
                        <a:t>1</a:t>
                      </a:r>
                    </a:p>
                  </a:txBody>
                  <a:tcPr/>
                </a:tc>
                <a:extLst>
                  <a:ext uri="{0D108BD9-81ED-4DB2-BD59-A6C34878D82A}">
                    <a16:rowId xmlns:a16="http://schemas.microsoft.com/office/drawing/2014/main" val="2862572175"/>
                  </a:ext>
                </a:extLst>
              </a:tr>
            </a:tbl>
          </a:graphicData>
        </a:graphic>
      </p:graphicFrame>
    </p:spTree>
    <p:extLst>
      <p:ext uri="{BB962C8B-B14F-4D97-AF65-F5344CB8AC3E}">
        <p14:creationId xmlns:p14="http://schemas.microsoft.com/office/powerpoint/2010/main" val="272659074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a:extLst>
              <a:ext uri="{FF2B5EF4-FFF2-40B4-BE49-F238E27FC236}">
                <a16:creationId xmlns:a16="http://schemas.microsoft.com/office/drawing/2014/main" id="{436F340F-87BE-EAF9-6D0A-5FA75E9BDF4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064881" y="1904676"/>
            <a:ext cx="6628571" cy="1726984"/>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E4E0CF7-0782-BD34-E595-2EF2F824ED06}"/>
                  </a:ext>
                </a:extLst>
              </p:cNvPr>
              <p:cNvSpPr txBox="1"/>
              <p:nvPr/>
            </p:nvSpPr>
            <p:spPr>
              <a:xfrm>
                <a:off x="839755" y="3744858"/>
                <a:ext cx="6326155" cy="1835374"/>
              </a:xfrm>
              <a:prstGeom prst="rect">
                <a:avLst/>
              </a:prstGeom>
              <a:noFill/>
            </p:spPr>
            <p:txBody>
              <a:bodyPr wrap="square" rtlCol="0">
                <a:spAutoFit/>
              </a:bodyPr>
              <a:lstStyle/>
              <a:p>
                <a:r>
                  <a:rPr lang="en-IN" dirty="0"/>
                  <a:t>A.B =  (1x1 + 2x0 + 1x0 +  1x0 + 1x1 + 0x1 + 0x1 +0x1) = 2</a:t>
                </a:r>
              </a:p>
              <a:p>
                <a:endParaRPr lang="en-IN" dirty="0"/>
              </a:p>
              <a:p>
                <a:r>
                  <a:rPr lang="en-IN" dirty="0"/>
                  <a:t>|A| = </a:t>
                </a:r>
                <a14:m>
                  <m:oMath xmlns:m="http://schemas.openxmlformats.org/officeDocument/2006/math">
                    <m:rad>
                      <m:radPr>
                        <m:degHide m:val="on"/>
                        <m:ctrlPr>
                          <a:rPr lang="en-IN" b="0" i="1" smtClean="0">
                            <a:latin typeface="Cambria Math" panose="02040503050406030204" pitchFamily="18" charset="0"/>
                            <a:ea typeface="Cambria Math" panose="02040503050406030204" pitchFamily="18" charset="0"/>
                          </a:rPr>
                        </m:ctrlPr>
                      </m:radPr>
                      <m:deg/>
                      <m:e>
                        <m:r>
                          <a:rPr lang="en-IN" b="0" i="1" smtClean="0">
                            <a:latin typeface="Cambria Math" panose="02040503050406030204" pitchFamily="18" charset="0"/>
                            <a:ea typeface="Cambria Math" panose="02040503050406030204" pitchFamily="18" charset="0"/>
                          </a:rPr>
                          <m:t>8</m:t>
                        </m:r>
                      </m:e>
                    </m:rad>
                    <m:r>
                      <a:rPr lang="en-IN" b="0" i="1" smtClean="0">
                        <a:latin typeface="Cambria Math" panose="02040503050406030204" pitchFamily="18" charset="0"/>
                        <a:ea typeface="Cambria Math" panose="02040503050406030204" pitchFamily="18" charset="0"/>
                      </a:rPr>
                      <m:t>=</m:t>
                    </m:r>
                  </m:oMath>
                </a14:m>
                <a:endParaRPr lang="en-IN" b="0" dirty="0">
                  <a:ea typeface="Cambria Math" panose="02040503050406030204" pitchFamily="18" charset="0"/>
                </a:endParaRPr>
              </a:p>
              <a:p>
                <a:r>
                  <a:rPr lang="en-IN" dirty="0"/>
                  <a:t>|B| = </a:t>
                </a:r>
                <a14:m>
                  <m:oMath xmlns:m="http://schemas.openxmlformats.org/officeDocument/2006/math">
                    <m:rad>
                      <m:radPr>
                        <m:degHide m:val="on"/>
                        <m:ctrlPr>
                          <a:rPr lang="en-IN" b="0" i="1" smtClean="0">
                            <a:latin typeface="Cambria Math" panose="02040503050406030204" pitchFamily="18" charset="0"/>
                            <a:ea typeface="Cambria Math" panose="02040503050406030204" pitchFamily="18" charset="0"/>
                          </a:rPr>
                        </m:ctrlPr>
                      </m:radPr>
                      <m:deg/>
                      <m:e>
                        <m:r>
                          <a:rPr lang="en-IN" b="0" i="1" smtClean="0">
                            <a:latin typeface="Cambria Math" panose="02040503050406030204" pitchFamily="18" charset="0"/>
                            <a:ea typeface="Cambria Math" panose="02040503050406030204" pitchFamily="18" charset="0"/>
                          </a:rPr>
                          <m:t>5</m:t>
                        </m:r>
                      </m:e>
                    </m:rad>
                    <m:r>
                      <a:rPr lang="en-IN" b="0" i="1" smtClean="0">
                        <a:latin typeface="Cambria Math" panose="02040503050406030204" pitchFamily="18" charset="0"/>
                        <a:ea typeface="Cambria Math" panose="02040503050406030204" pitchFamily="18" charset="0"/>
                      </a:rPr>
                      <m:t>=</m:t>
                    </m:r>
                  </m:oMath>
                </a14:m>
                <a:endParaRPr lang="en-IN" b="0" dirty="0">
                  <a:ea typeface="Cambria Math" panose="02040503050406030204" pitchFamily="18" charset="0"/>
                </a:endParaRPr>
              </a:p>
              <a:p>
                <a:endParaRPr lang="en-IN" dirty="0"/>
              </a:p>
              <a:p>
                <a:r>
                  <a:rPr lang="en-IN" dirty="0"/>
                  <a:t>Similarity = 2 / [</a:t>
                </a:r>
                <a14:m>
                  <m:oMath xmlns:m="http://schemas.openxmlformats.org/officeDocument/2006/math">
                    <m:rad>
                      <m:radPr>
                        <m:degHide m:val="on"/>
                        <m:ctrlPr>
                          <a:rPr lang="en-IN" b="0" i="1" smtClean="0">
                            <a:latin typeface="Cambria Math" panose="02040503050406030204" pitchFamily="18" charset="0"/>
                            <a:ea typeface="Cambria Math" panose="02040503050406030204" pitchFamily="18" charset="0"/>
                          </a:rPr>
                        </m:ctrlPr>
                      </m:radPr>
                      <m:deg/>
                      <m:e>
                        <m:r>
                          <a:rPr lang="en-IN" b="0" i="1" smtClean="0">
                            <a:latin typeface="Cambria Math" panose="02040503050406030204" pitchFamily="18" charset="0"/>
                            <a:ea typeface="Cambria Math" panose="02040503050406030204" pitchFamily="18" charset="0"/>
                          </a:rPr>
                          <m:t>8</m:t>
                        </m:r>
                      </m:e>
                    </m:rad>
                  </m:oMath>
                </a14:m>
                <a:r>
                  <a:rPr lang="en-IN" dirty="0"/>
                  <a:t> x </a:t>
                </a:r>
                <a14:m>
                  <m:oMath xmlns:m="http://schemas.openxmlformats.org/officeDocument/2006/math">
                    <m:rad>
                      <m:radPr>
                        <m:degHide m:val="on"/>
                        <m:ctrlPr>
                          <a:rPr lang="en-IN" i="1">
                            <a:latin typeface="Cambria Math" panose="02040503050406030204" pitchFamily="18" charset="0"/>
                            <a:ea typeface="Cambria Math" panose="02040503050406030204" pitchFamily="18" charset="0"/>
                          </a:rPr>
                        </m:ctrlPr>
                      </m:radPr>
                      <m:deg/>
                      <m:e>
                        <m:r>
                          <a:rPr lang="en-IN" i="1">
                            <a:latin typeface="Cambria Math" panose="02040503050406030204" pitchFamily="18" charset="0"/>
                            <a:ea typeface="Cambria Math" panose="02040503050406030204" pitchFamily="18" charset="0"/>
                          </a:rPr>
                          <m:t>5</m:t>
                        </m:r>
                      </m:e>
                    </m:rad>
                  </m:oMath>
                </a14:m>
                <a:r>
                  <a:rPr lang="en-IN" dirty="0"/>
                  <a:t> ] = __________   Ans</a:t>
                </a:r>
              </a:p>
            </p:txBody>
          </p:sp>
        </mc:Choice>
        <mc:Fallback xmlns="">
          <p:sp>
            <p:nvSpPr>
              <p:cNvPr id="6" name="TextBox 5">
                <a:extLst>
                  <a:ext uri="{FF2B5EF4-FFF2-40B4-BE49-F238E27FC236}">
                    <a16:creationId xmlns:a16="http://schemas.microsoft.com/office/drawing/2014/main" id="{8E4E0CF7-0782-BD34-E595-2EF2F824ED06}"/>
                  </a:ext>
                </a:extLst>
              </p:cNvPr>
              <p:cNvSpPr txBox="1">
                <a:spLocks noRot="1" noChangeAspect="1" noMove="1" noResize="1" noEditPoints="1" noAdjustHandles="1" noChangeArrowheads="1" noChangeShapeType="1" noTextEdit="1"/>
              </p:cNvSpPr>
              <p:nvPr/>
            </p:nvSpPr>
            <p:spPr>
              <a:xfrm>
                <a:off x="839755" y="3744858"/>
                <a:ext cx="6326155" cy="1835374"/>
              </a:xfrm>
              <a:prstGeom prst="rect">
                <a:avLst/>
              </a:prstGeom>
              <a:blipFill>
                <a:blip r:embed="rId3"/>
                <a:stretch>
                  <a:fillRect l="-867" t="-1661" b="-4651"/>
                </a:stretch>
              </a:blipFill>
            </p:spPr>
            <p:txBody>
              <a:bodyPr/>
              <a:lstStyle/>
              <a:p>
                <a:r>
                  <a:rPr lang="en-IN">
                    <a:noFill/>
                  </a:rPr>
                  <a:t> </a:t>
                </a:r>
              </a:p>
            </p:txBody>
          </p:sp>
        </mc:Fallback>
      </mc:AlternateContent>
      <p:sp>
        <p:nvSpPr>
          <p:cNvPr id="9" name="TextBox 8">
            <a:extLst>
              <a:ext uri="{FF2B5EF4-FFF2-40B4-BE49-F238E27FC236}">
                <a16:creationId xmlns:a16="http://schemas.microsoft.com/office/drawing/2014/main" id="{694E1D85-CF5E-8FB9-E978-78A9EB9786BA}"/>
              </a:ext>
            </a:extLst>
          </p:cNvPr>
          <p:cNvSpPr txBox="1"/>
          <p:nvPr/>
        </p:nvSpPr>
        <p:spPr>
          <a:xfrm>
            <a:off x="1064881" y="753060"/>
            <a:ext cx="6097554" cy="1231106"/>
          </a:xfrm>
          <a:prstGeom prst="rect">
            <a:avLst/>
          </a:prstGeom>
          <a:noFill/>
        </p:spPr>
        <p:txBody>
          <a:bodyPr wrap="square">
            <a:spAutoFit/>
          </a:bodyPr>
          <a:lstStyle/>
          <a:p>
            <a:pPr marL="0" indent="0">
              <a:buNone/>
            </a:pPr>
            <a:r>
              <a:rPr lang="en-IN" sz="2800" dirty="0"/>
              <a:t>A= [1,2,1,1,1,0,0,0]</a:t>
            </a:r>
          </a:p>
          <a:p>
            <a:pPr marL="0" indent="0">
              <a:buNone/>
            </a:pPr>
            <a:r>
              <a:rPr lang="en-IN" sz="2800" dirty="0"/>
              <a:t>B = [1,0,0,0,1,1,1,1]</a:t>
            </a:r>
          </a:p>
          <a:p>
            <a:pPr marL="0" indent="0">
              <a:buNone/>
            </a:pPr>
            <a:endParaRPr lang="en-IN" b="1" dirty="0"/>
          </a:p>
        </p:txBody>
      </p:sp>
    </p:spTree>
    <p:extLst>
      <p:ext uri="{BB962C8B-B14F-4D97-AF65-F5344CB8AC3E}">
        <p14:creationId xmlns:p14="http://schemas.microsoft.com/office/powerpoint/2010/main" val="257949304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85DD12-33EC-6EBC-ED70-A3334E433304}"/>
              </a:ext>
            </a:extLst>
          </p:cNvPr>
          <p:cNvSpPr>
            <a:spLocks noGrp="1"/>
          </p:cNvSpPr>
          <p:nvPr>
            <p:ph type="title"/>
          </p:nvPr>
        </p:nvSpPr>
        <p:spPr/>
        <p:txBody>
          <a:bodyPr/>
          <a:lstStyle/>
          <a:p>
            <a:r>
              <a:rPr lang="en-IN" b="1" dirty="0"/>
              <a:t>2) TF-IDF method </a:t>
            </a:r>
          </a:p>
        </p:txBody>
      </p:sp>
      <p:sp>
        <p:nvSpPr>
          <p:cNvPr id="3" name="Content Placeholder 2">
            <a:extLst>
              <a:ext uri="{FF2B5EF4-FFF2-40B4-BE49-F238E27FC236}">
                <a16:creationId xmlns:a16="http://schemas.microsoft.com/office/drawing/2014/main" id="{33B12B30-6206-ADAE-7F94-BDB9C1A81966}"/>
              </a:ext>
            </a:extLst>
          </p:cNvPr>
          <p:cNvSpPr>
            <a:spLocks noGrp="1"/>
          </p:cNvSpPr>
          <p:nvPr>
            <p:ph idx="1"/>
          </p:nvPr>
        </p:nvSpPr>
        <p:spPr/>
        <p:txBody>
          <a:bodyPr/>
          <a:lstStyle/>
          <a:p>
            <a:r>
              <a:rPr lang="en-IN" dirty="0"/>
              <a:t>The problem with the previous method(word count) is that </a:t>
            </a:r>
            <a:r>
              <a:rPr lang="en-US" b="0" i="0" dirty="0">
                <a:solidFill>
                  <a:srgbClr val="292929"/>
                </a:solidFill>
                <a:effectLst/>
                <a:latin typeface="source-serif-pro"/>
              </a:rPr>
              <a:t>all words in the phrase are treated with the same importance, there is no option to prioritize the words.</a:t>
            </a:r>
          </a:p>
          <a:p>
            <a:r>
              <a:rPr lang="en-US" dirty="0">
                <a:solidFill>
                  <a:srgbClr val="292929"/>
                </a:solidFill>
                <a:latin typeface="source-serif-pro"/>
              </a:rPr>
              <a:t>The most often used words like ‘the’, ‘an’, ‘is’, are the ones which are less important. These are the stop words. We can eliminate stop words in pre-processing step.</a:t>
            </a:r>
          </a:p>
          <a:p>
            <a:r>
              <a:rPr lang="en-US" b="0" i="0" dirty="0">
                <a:solidFill>
                  <a:srgbClr val="292929"/>
                </a:solidFill>
                <a:effectLst/>
                <a:latin typeface="source-serif-pro"/>
              </a:rPr>
              <a:t>To overcome this problem, TF-IDF was introduced as a numeric approach that gives a certain importance measure to the word embeddings.</a:t>
            </a:r>
            <a:endParaRPr lang="en-IN" dirty="0"/>
          </a:p>
        </p:txBody>
      </p:sp>
    </p:spTree>
    <p:extLst>
      <p:ext uri="{BB962C8B-B14F-4D97-AF65-F5344CB8AC3E}">
        <p14:creationId xmlns:p14="http://schemas.microsoft.com/office/powerpoint/2010/main" val="212714487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D20EFDD-E7D2-534F-1CAE-7929B9A4CDFF}"/>
              </a:ext>
            </a:extLst>
          </p:cNvPr>
          <p:cNvSpPr>
            <a:spLocks noGrp="1"/>
          </p:cNvSpPr>
          <p:nvPr>
            <p:ph idx="1"/>
          </p:nvPr>
        </p:nvSpPr>
        <p:spPr>
          <a:xfrm>
            <a:off x="838200" y="513184"/>
            <a:ext cx="10515600" cy="5663779"/>
          </a:xfrm>
        </p:spPr>
        <p:txBody>
          <a:bodyPr>
            <a:normAutofit/>
          </a:bodyPr>
          <a:lstStyle/>
          <a:p>
            <a:r>
              <a:rPr lang="en-US" b="0" i="0" dirty="0">
                <a:solidFill>
                  <a:srgbClr val="333333"/>
                </a:solidFill>
                <a:effectLst/>
                <a:latin typeface="proxima-nova"/>
              </a:rPr>
              <a:t>Term Frequency - Inverse Document Frequency (TF-IDF) is a widely used statistical method in natural language processing and information retrieval. </a:t>
            </a:r>
          </a:p>
          <a:p>
            <a:r>
              <a:rPr lang="en-US" b="0" i="0" dirty="0">
                <a:solidFill>
                  <a:srgbClr val="333333"/>
                </a:solidFill>
                <a:effectLst/>
                <a:latin typeface="proxima-nova"/>
              </a:rPr>
              <a:t>It measures how important a term is within a document relative to a collection of documents.</a:t>
            </a:r>
          </a:p>
          <a:p>
            <a:r>
              <a:rPr lang="en-US" b="0" i="0" dirty="0">
                <a:solidFill>
                  <a:srgbClr val="333333"/>
                </a:solidFill>
                <a:effectLst/>
                <a:latin typeface="proxima-nova"/>
              </a:rPr>
              <a:t>Words within a text document are transformed into importance numbers by a text vectorization process. </a:t>
            </a:r>
          </a:p>
          <a:p>
            <a:r>
              <a:rPr lang="en-US" b="0" i="0" dirty="0">
                <a:solidFill>
                  <a:srgbClr val="292929"/>
                </a:solidFill>
                <a:effectLst/>
                <a:latin typeface="source-serif-pro"/>
              </a:rPr>
              <a:t>TF-IDF gets this importance score by multiplying  the term’s frequency (TF) </a:t>
            </a:r>
            <a:r>
              <a:rPr lang="en-US" dirty="0">
                <a:solidFill>
                  <a:srgbClr val="292929"/>
                </a:solidFill>
                <a:latin typeface="source-serif-pro"/>
              </a:rPr>
              <a:t>and </a:t>
            </a:r>
            <a:r>
              <a:rPr lang="en-US" b="0" i="0" dirty="0">
                <a:solidFill>
                  <a:srgbClr val="292929"/>
                </a:solidFill>
                <a:effectLst/>
                <a:latin typeface="source-serif-pro"/>
              </a:rPr>
              <a:t>the term inverse document frequency (IDF). </a:t>
            </a:r>
          </a:p>
          <a:p>
            <a:r>
              <a:rPr lang="en-US" b="0" i="0" dirty="0">
                <a:solidFill>
                  <a:srgbClr val="292929"/>
                </a:solidFill>
                <a:effectLst/>
                <a:latin typeface="source-serif-pro"/>
              </a:rPr>
              <a:t>The higher the TF-IDF score the rarer the term in a document and the higher its importance.</a:t>
            </a:r>
          </a:p>
          <a:p>
            <a:endParaRPr lang="en-IN" dirty="0"/>
          </a:p>
        </p:txBody>
      </p:sp>
    </p:spTree>
    <p:extLst>
      <p:ext uri="{BB962C8B-B14F-4D97-AF65-F5344CB8AC3E}">
        <p14:creationId xmlns:p14="http://schemas.microsoft.com/office/powerpoint/2010/main" val="360196421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0C76A4E-F146-3464-C23A-29E71401851C}"/>
              </a:ext>
            </a:extLst>
          </p:cNvPr>
          <p:cNvSpPr>
            <a:spLocks noGrp="1"/>
          </p:cNvSpPr>
          <p:nvPr>
            <p:ph idx="1"/>
          </p:nvPr>
        </p:nvSpPr>
        <p:spPr>
          <a:xfrm>
            <a:off x="838200" y="387527"/>
            <a:ext cx="10515600" cy="4053844"/>
          </a:xfrm>
        </p:spPr>
        <p:txBody>
          <a:bodyPr>
            <a:normAutofit lnSpcReduction="10000"/>
          </a:bodyPr>
          <a:lstStyle/>
          <a:p>
            <a:pPr algn="l"/>
            <a:r>
              <a:rPr lang="en-US" b="1" i="0" dirty="0">
                <a:solidFill>
                  <a:srgbClr val="333333"/>
                </a:solidFill>
                <a:effectLst/>
                <a:latin typeface="proxima-nova"/>
              </a:rPr>
              <a:t>Term Frequency (TF) :</a:t>
            </a:r>
            <a:r>
              <a:rPr lang="en-US" b="0" i="0" dirty="0">
                <a:solidFill>
                  <a:srgbClr val="333333"/>
                </a:solidFill>
                <a:effectLst/>
                <a:latin typeface="proxima-nova"/>
              </a:rPr>
              <a:t> TF of a term or word is the number of times the term appears in a document compared to the total number of words in the document.</a:t>
            </a:r>
          </a:p>
          <a:p>
            <a:pPr algn="l"/>
            <a:endParaRPr lang="en-US" b="0" i="0" dirty="0">
              <a:solidFill>
                <a:srgbClr val="333333"/>
              </a:solidFill>
              <a:effectLst/>
              <a:latin typeface="proxima-nova"/>
            </a:endParaRPr>
          </a:p>
          <a:p>
            <a:endParaRPr lang="en-US" b="1" dirty="0"/>
          </a:p>
          <a:p>
            <a:r>
              <a:rPr lang="en-US" b="1" dirty="0"/>
              <a:t>Inverse Document Frequency (IDF):</a:t>
            </a:r>
          </a:p>
          <a:p>
            <a:r>
              <a:rPr lang="en-US" b="0" i="0" dirty="0">
                <a:solidFill>
                  <a:srgbClr val="333333"/>
                </a:solidFill>
                <a:effectLst/>
                <a:latin typeface="proxima-nova"/>
              </a:rPr>
              <a:t>IDF of a term reflects the proportion of documents in the corpus that contain the term. Words unique to a small percentage of documents (e.g., technical jargon terms) receive higher importance values than words common across all documents (e.g., a, the, and).</a:t>
            </a:r>
          </a:p>
          <a:p>
            <a:pPr marL="0" indent="0">
              <a:buNone/>
            </a:pPr>
            <a:endParaRPr lang="en-IN" b="1" dirty="0"/>
          </a:p>
        </p:txBody>
      </p:sp>
      <p:pic>
        <p:nvPicPr>
          <p:cNvPr id="5" name="Picture 4">
            <a:extLst>
              <a:ext uri="{FF2B5EF4-FFF2-40B4-BE49-F238E27FC236}">
                <a16:creationId xmlns:a16="http://schemas.microsoft.com/office/drawing/2014/main" id="{E535E03A-B28B-3ED9-F9F6-BE43F22053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41248" y="4504508"/>
            <a:ext cx="6517355" cy="743875"/>
          </a:xfrm>
          <a:prstGeom prst="rect">
            <a:avLst/>
          </a:prstGeom>
        </p:spPr>
      </p:pic>
      <p:pic>
        <p:nvPicPr>
          <p:cNvPr id="7" name="Picture 6">
            <a:extLst>
              <a:ext uri="{FF2B5EF4-FFF2-40B4-BE49-F238E27FC236}">
                <a16:creationId xmlns:a16="http://schemas.microsoft.com/office/drawing/2014/main" id="{75AA8ED0-0AC6-83C2-B6F3-132DBED0C2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68235" y="1530071"/>
            <a:ext cx="6363357" cy="861138"/>
          </a:xfrm>
          <a:prstGeom prst="rect">
            <a:avLst/>
          </a:prstGeom>
        </p:spPr>
      </p:pic>
      <p:pic>
        <p:nvPicPr>
          <p:cNvPr id="9" name="Picture 8">
            <a:extLst>
              <a:ext uri="{FF2B5EF4-FFF2-40B4-BE49-F238E27FC236}">
                <a16:creationId xmlns:a16="http://schemas.microsoft.com/office/drawing/2014/main" id="{DB72077D-AF62-BAAA-F782-8CFFC7CF52C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11526" y="5479873"/>
            <a:ext cx="5539740" cy="990600"/>
          </a:xfrm>
          <a:prstGeom prst="rect">
            <a:avLst/>
          </a:prstGeom>
        </p:spPr>
      </p:pic>
    </p:spTree>
    <p:extLst>
      <p:ext uri="{BB962C8B-B14F-4D97-AF65-F5344CB8AC3E}">
        <p14:creationId xmlns:p14="http://schemas.microsoft.com/office/powerpoint/2010/main" val="3084608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65C133-76A6-EA40-6388-C0B8DAB5FB15}"/>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DAD09741-818C-8154-51F1-92E89D48E0DC}"/>
              </a:ext>
            </a:extLst>
          </p:cNvPr>
          <p:cNvSpPr>
            <a:spLocks noGrp="1"/>
          </p:cNvSpPr>
          <p:nvPr>
            <p:ph idx="1"/>
          </p:nvPr>
        </p:nvSpPr>
        <p:spPr>
          <a:xfrm>
            <a:off x="838200" y="1825625"/>
            <a:ext cx="10515600" cy="2681061"/>
          </a:xfrm>
        </p:spPr>
        <p:txBody>
          <a:bodyPr/>
          <a:lstStyle/>
          <a:p>
            <a:r>
              <a:rPr lang="en-US" dirty="0">
                <a:solidFill>
                  <a:srgbClr val="333333"/>
                </a:solidFill>
                <a:latin typeface="proxima-nova"/>
              </a:rPr>
              <a:t>In simple language, I</a:t>
            </a:r>
            <a:r>
              <a:rPr lang="en-US" b="0" i="0" dirty="0">
                <a:solidFill>
                  <a:srgbClr val="333333"/>
                </a:solidFill>
                <a:effectLst/>
                <a:latin typeface="proxima-nova"/>
              </a:rPr>
              <a:t>mportance of a term is high when it occurs a lot in a given document and rarely in others. In short, commonality within a document measured by TF is balanced by rarity between documents measured by IDF. The resulting TF-IDF score reflects the importance of a term for a document in the corpus.</a:t>
            </a:r>
            <a:endParaRPr lang="en-IN" dirty="0"/>
          </a:p>
        </p:txBody>
      </p:sp>
    </p:spTree>
    <p:extLst>
      <p:ext uri="{BB962C8B-B14F-4D97-AF65-F5344CB8AC3E}">
        <p14:creationId xmlns:p14="http://schemas.microsoft.com/office/powerpoint/2010/main" val="38247877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930F9-7EB1-236E-4416-C9FAB73DE11A}"/>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2EB95205-810F-9B56-C566-58A32C2EA62E}"/>
              </a:ext>
            </a:extLst>
          </p:cNvPr>
          <p:cNvSpPr>
            <a:spLocks noGrp="1"/>
          </p:cNvSpPr>
          <p:nvPr>
            <p:ph idx="1"/>
          </p:nvPr>
        </p:nvSpPr>
        <p:spPr/>
        <p:txBody>
          <a:bodyPr>
            <a:normAutofit/>
          </a:bodyPr>
          <a:lstStyle/>
          <a:p>
            <a:pPr algn="l"/>
            <a:r>
              <a:rPr lang="en-US" sz="2800" b="1" i="0" u="none" strike="noStrike" baseline="0" dirty="0">
                <a:latin typeface="SegoeUI,Bold"/>
              </a:rPr>
              <a:t>Example : </a:t>
            </a:r>
            <a:r>
              <a:rPr lang="en-US" sz="2800" b="0" i="0" u="none" strike="noStrike" baseline="0" dirty="0">
                <a:latin typeface="SegoeUI"/>
              </a:rPr>
              <a:t>"Your customer service is a joke! I've been on hold for 30 minutes and counting!"</a:t>
            </a:r>
          </a:p>
          <a:p>
            <a:pPr algn="l"/>
            <a:r>
              <a:rPr lang="en-US" sz="2800" b="0" i="0" u="none" strike="noStrike" baseline="0" dirty="0">
                <a:latin typeface="SegoeUI"/>
              </a:rPr>
              <a:t>a. Any human can understand that a customer is frustrated because a customer service agent is taking too long to respond.</a:t>
            </a:r>
          </a:p>
          <a:p>
            <a:pPr algn="l"/>
            <a:r>
              <a:rPr lang="en-US" sz="2800" b="0" i="0" u="none" strike="noStrike" baseline="0" dirty="0">
                <a:latin typeface="SegoeUI"/>
              </a:rPr>
              <a:t>b. However, machines first need to be trained to make sense of human language and understand the context in which words are used</a:t>
            </a:r>
          </a:p>
          <a:p>
            <a:pPr algn="l"/>
            <a:r>
              <a:rPr lang="en-US" sz="2800" b="0" i="0" u="none" strike="noStrike" baseline="0" dirty="0">
                <a:latin typeface="SegoeUI"/>
              </a:rPr>
              <a:t>c. Otherwise, they might misinterpret the word “joke” as positive.</a:t>
            </a:r>
            <a:endParaRPr lang="en-IN" dirty="0"/>
          </a:p>
          <a:p>
            <a:endParaRPr lang="en-IN" dirty="0"/>
          </a:p>
        </p:txBody>
      </p:sp>
    </p:spTree>
    <p:extLst>
      <p:ext uri="{BB962C8B-B14F-4D97-AF65-F5344CB8AC3E}">
        <p14:creationId xmlns:p14="http://schemas.microsoft.com/office/powerpoint/2010/main" val="114006145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81F6EFE-3668-6890-2DF2-39C6FD3DC9A6}"/>
              </a:ext>
            </a:extLst>
          </p:cNvPr>
          <p:cNvSpPr>
            <a:spLocks noGrp="1"/>
          </p:cNvSpPr>
          <p:nvPr>
            <p:ph idx="1"/>
          </p:nvPr>
        </p:nvSpPr>
        <p:spPr>
          <a:xfrm>
            <a:off x="838200" y="351387"/>
            <a:ext cx="10515600" cy="6152049"/>
          </a:xfrm>
        </p:spPr>
        <p:txBody>
          <a:bodyPr>
            <a:normAutofit/>
          </a:bodyPr>
          <a:lstStyle/>
          <a:p>
            <a:pPr marL="0" indent="0">
              <a:buNone/>
            </a:pPr>
            <a:r>
              <a:rPr lang="en-IN" sz="1800" b="1" dirty="0">
                <a:solidFill>
                  <a:srgbClr val="00B050"/>
                </a:solidFill>
              </a:rPr>
              <a:t>Numerical: TF-IDF</a:t>
            </a:r>
          </a:p>
          <a:p>
            <a:pPr marL="0" indent="0">
              <a:buNone/>
            </a:pPr>
            <a:r>
              <a:rPr lang="en-IN" sz="1800" b="1" dirty="0" err="1">
                <a:solidFill>
                  <a:srgbClr val="00B050"/>
                </a:solidFill>
              </a:rPr>
              <a:t>Idf</a:t>
            </a:r>
            <a:r>
              <a:rPr lang="en-IN" sz="1800" b="1" dirty="0">
                <a:solidFill>
                  <a:srgbClr val="00B050"/>
                </a:solidFill>
              </a:rPr>
              <a:t> (word) = log( N / [d €C :word € d] )</a:t>
            </a:r>
          </a:p>
          <a:p>
            <a:pPr marL="0" indent="0">
              <a:buNone/>
            </a:pPr>
            <a:r>
              <a:rPr lang="en-IN" sz="1600" dirty="0"/>
              <a:t>N – total number of documents in the corpus.</a:t>
            </a:r>
          </a:p>
          <a:p>
            <a:pPr marL="0" indent="0">
              <a:buNone/>
            </a:pPr>
            <a:r>
              <a:rPr lang="en-IN" sz="1600" dirty="0"/>
              <a:t>C – the corpus.</a:t>
            </a:r>
          </a:p>
          <a:p>
            <a:pPr marL="0" indent="0">
              <a:buNone/>
            </a:pPr>
            <a:r>
              <a:rPr lang="en-IN" sz="1600" dirty="0"/>
              <a:t>d – the number of documents in which the word appears.</a:t>
            </a:r>
          </a:p>
          <a:p>
            <a:pPr marL="0" indent="0">
              <a:buNone/>
            </a:pPr>
            <a:r>
              <a:rPr lang="en-IN" sz="1600" dirty="0"/>
              <a:t>For the previous example, if we consider three documents.</a:t>
            </a:r>
          </a:p>
          <a:p>
            <a:pPr marL="0" indent="0">
              <a:buNone/>
            </a:pPr>
            <a:r>
              <a:rPr lang="en-IN" sz="1600" dirty="0"/>
              <a:t>Doc 1 - We went to the pizza place and you ate no pizza at all</a:t>
            </a:r>
          </a:p>
          <a:p>
            <a:pPr marL="0" indent="0">
              <a:buNone/>
            </a:pPr>
            <a:r>
              <a:rPr lang="en-IN" sz="1600" dirty="0"/>
              <a:t>Doc 2 - I ate pizza with you yesterday at home</a:t>
            </a:r>
          </a:p>
          <a:p>
            <a:pPr marL="0" indent="0">
              <a:buNone/>
            </a:pPr>
            <a:r>
              <a:rPr lang="en-IN" sz="1600" dirty="0"/>
              <a:t>Doc 3 - There’s no place like home.</a:t>
            </a:r>
          </a:p>
          <a:p>
            <a:pPr marL="0" indent="0">
              <a:buNone/>
            </a:pPr>
            <a:r>
              <a:rPr lang="en-IN" sz="1600" dirty="0"/>
              <a:t>The word ‘Pizza’ will have IDF as</a:t>
            </a:r>
          </a:p>
          <a:p>
            <a:pPr marL="0" indent="0">
              <a:buNone/>
            </a:pPr>
            <a:r>
              <a:rPr lang="en-IN" sz="1600" dirty="0"/>
              <a:t>Log(3/2) = 0.4</a:t>
            </a:r>
          </a:p>
          <a:p>
            <a:pPr marL="0" indent="0">
              <a:buNone/>
            </a:pPr>
            <a:r>
              <a:rPr lang="en-IN" sz="1600" dirty="0"/>
              <a:t>And the word ‘yesterday’ will have an IDF as</a:t>
            </a:r>
          </a:p>
          <a:p>
            <a:pPr marL="0" indent="0">
              <a:buNone/>
            </a:pPr>
            <a:r>
              <a:rPr lang="en-IN" sz="1600" dirty="0"/>
              <a:t>Lod(3/1) = 1.1</a:t>
            </a:r>
          </a:p>
          <a:p>
            <a:pPr marL="0" indent="0">
              <a:buNone/>
            </a:pPr>
            <a:r>
              <a:rPr lang="en-IN" sz="1600" dirty="0"/>
              <a:t>For each word in our corpus, the IDF is calculated once as a </a:t>
            </a:r>
            <a:r>
              <a:rPr lang="en-IN" sz="1600" dirty="0" err="1"/>
              <a:t>preprocessing</a:t>
            </a:r>
            <a:r>
              <a:rPr lang="en-IN" sz="1600" dirty="0"/>
              <a:t> step and it will tell you how significant that word is inside the corpus.</a:t>
            </a:r>
          </a:p>
          <a:p>
            <a:pPr marL="0" indent="0">
              <a:buNone/>
            </a:pPr>
            <a:r>
              <a:rPr lang="en-IN" sz="1600" dirty="0"/>
              <a:t>At this point , we compute the document vectors by balancing it with the IDF rather than using the raw word counts.</a:t>
            </a:r>
          </a:p>
          <a:p>
            <a:pPr marL="0" indent="0">
              <a:buNone/>
            </a:pPr>
            <a:r>
              <a:rPr lang="en-IN" sz="1600" dirty="0"/>
              <a:t>The final score of each word can be calculated as,</a:t>
            </a:r>
          </a:p>
          <a:p>
            <a:pPr marL="0" indent="0">
              <a:buNone/>
            </a:pPr>
            <a:r>
              <a:rPr lang="en-IN" sz="1600" dirty="0">
                <a:solidFill>
                  <a:srgbClr val="00B050"/>
                </a:solidFill>
              </a:rPr>
              <a:t>Score(word) = frequency(word) x </a:t>
            </a:r>
            <a:r>
              <a:rPr lang="en-IN" sz="1600" dirty="0" err="1">
                <a:solidFill>
                  <a:srgbClr val="00B050"/>
                </a:solidFill>
              </a:rPr>
              <a:t>idf</a:t>
            </a:r>
            <a:r>
              <a:rPr lang="en-IN" sz="1600" dirty="0">
                <a:solidFill>
                  <a:srgbClr val="00B050"/>
                </a:solidFill>
              </a:rPr>
              <a:t>(word)</a:t>
            </a:r>
          </a:p>
        </p:txBody>
      </p:sp>
    </p:spTree>
    <p:extLst>
      <p:ext uri="{BB962C8B-B14F-4D97-AF65-F5344CB8AC3E}">
        <p14:creationId xmlns:p14="http://schemas.microsoft.com/office/powerpoint/2010/main" val="187019975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F9FE6C-479B-E685-AA35-30C0103AF8FB}"/>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75F90917-B8B9-B6B0-3905-B97BC2323D8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64662" y="365125"/>
            <a:ext cx="7655200" cy="5818659"/>
          </a:xfrm>
        </p:spPr>
      </p:pic>
    </p:spTree>
    <p:extLst>
      <p:ext uri="{BB962C8B-B14F-4D97-AF65-F5344CB8AC3E}">
        <p14:creationId xmlns:p14="http://schemas.microsoft.com/office/powerpoint/2010/main" val="314870249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D2462A-10E6-9529-A735-ACCA4546AADF}"/>
              </a:ext>
            </a:extLst>
          </p:cNvPr>
          <p:cNvSpPr>
            <a:spLocks noGrp="1"/>
          </p:cNvSpPr>
          <p:nvPr>
            <p:ph type="title"/>
          </p:nvPr>
        </p:nvSpPr>
        <p:spPr/>
        <p:txBody>
          <a:bodyPr/>
          <a:lstStyle/>
          <a:p>
            <a:r>
              <a:rPr lang="en-IN" dirty="0"/>
              <a:t>TF-IDF Numerical</a:t>
            </a:r>
          </a:p>
        </p:txBody>
      </p:sp>
      <p:pic>
        <p:nvPicPr>
          <p:cNvPr id="7" name="Content Placeholder 6">
            <a:extLst>
              <a:ext uri="{FF2B5EF4-FFF2-40B4-BE49-F238E27FC236}">
                <a16:creationId xmlns:a16="http://schemas.microsoft.com/office/drawing/2014/main" id="{2D5127C3-A22D-C3B1-BCDE-D94AEF0CF65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92601" y="1557450"/>
            <a:ext cx="8625840" cy="4692298"/>
          </a:xfrm>
        </p:spPr>
      </p:pic>
    </p:spTree>
    <p:extLst>
      <p:ext uri="{BB962C8B-B14F-4D97-AF65-F5344CB8AC3E}">
        <p14:creationId xmlns:p14="http://schemas.microsoft.com/office/powerpoint/2010/main" val="162733857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B1E85-390B-CFE7-D5ED-24C291BC3F57}"/>
              </a:ext>
            </a:extLst>
          </p:cNvPr>
          <p:cNvSpPr>
            <a:spLocks noGrp="1"/>
          </p:cNvSpPr>
          <p:nvPr>
            <p:ph type="title"/>
          </p:nvPr>
        </p:nvSpPr>
        <p:spPr/>
        <p:txBody>
          <a:bodyPr/>
          <a:lstStyle/>
          <a:p>
            <a:r>
              <a:rPr lang="en-IN" dirty="0"/>
              <a:t>Example of TF-IDF calculation</a:t>
            </a:r>
          </a:p>
        </p:txBody>
      </p:sp>
      <p:pic>
        <p:nvPicPr>
          <p:cNvPr id="7" name="Content Placeholder 6">
            <a:extLst>
              <a:ext uri="{FF2B5EF4-FFF2-40B4-BE49-F238E27FC236}">
                <a16:creationId xmlns:a16="http://schemas.microsoft.com/office/drawing/2014/main" id="{7DC53597-B41B-AA2F-B725-DEB521ABB34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90550" y="1860619"/>
            <a:ext cx="8909025" cy="4081080"/>
          </a:xfrm>
        </p:spPr>
      </p:pic>
    </p:spTree>
    <p:extLst>
      <p:ext uri="{BB962C8B-B14F-4D97-AF65-F5344CB8AC3E}">
        <p14:creationId xmlns:p14="http://schemas.microsoft.com/office/powerpoint/2010/main" val="60478921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75A6883-473B-D5D7-E1D2-D3EBA45C3EEA}"/>
              </a:ext>
            </a:extLst>
          </p:cNvPr>
          <p:cNvSpPr>
            <a:spLocks noGrp="1"/>
          </p:cNvSpPr>
          <p:nvPr>
            <p:ph idx="1"/>
          </p:nvPr>
        </p:nvSpPr>
        <p:spPr>
          <a:xfrm>
            <a:off x="838200" y="351388"/>
            <a:ext cx="10515600" cy="1169502"/>
          </a:xfrm>
        </p:spPr>
        <p:txBody>
          <a:bodyPr>
            <a:normAutofit fontScale="55000" lnSpcReduction="20000"/>
          </a:bodyPr>
          <a:lstStyle/>
          <a:p>
            <a:pPr marL="0" indent="0">
              <a:buNone/>
            </a:pPr>
            <a:r>
              <a:rPr lang="en-IN" sz="3300" b="1" dirty="0">
                <a:solidFill>
                  <a:srgbClr val="00B050"/>
                </a:solidFill>
              </a:rPr>
              <a:t>Given two documents </a:t>
            </a:r>
          </a:p>
          <a:p>
            <a:pPr marL="0" indent="0">
              <a:buNone/>
            </a:pPr>
            <a:r>
              <a:rPr lang="en-IN" sz="3300" b="1" dirty="0">
                <a:solidFill>
                  <a:srgbClr val="00B050"/>
                </a:solidFill>
              </a:rPr>
              <a:t>A : “Jupiter is the largest planet”</a:t>
            </a:r>
          </a:p>
          <a:p>
            <a:pPr marL="0" indent="0">
              <a:buNone/>
            </a:pPr>
            <a:r>
              <a:rPr lang="en-IN" sz="3300" b="1" dirty="0">
                <a:solidFill>
                  <a:srgbClr val="00B050"/>
                </a:solidFill>
              </a:rPr>
              <a:t>B: “Mars is the fourth planet form the earth”.  Represent both the document in a vector form using TF-IDF</a:t>
            </a:r>
          </a:p>
          <a:p>
            <a:endParaRPr lang="en-IN" dirty="0"/>
          </a:p>
          <a:p>
            <a:endParaRPr lang="en-IN" dirty="0"/>
          </a:p>
        </p:txBody>
      </p:sp>
      <p:pic>
        <p:nvPicPr>
          <p:cNvPr id="5" name="Picture 4">
            <a:extLst>
              <a:ext uri="{FF2B5EF4-FFF2-40B4-BE49-F238E27FC236}">
                <a16:creationId xmlns:a16="http://schemas.microsoft.com/office/drawing/2014/main" id="{73D4DD8E-B510-1C84-A195-CAA4F42D31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5295" y="2966111"/>
            <a:ext cx="5975634" cy="3540501"/>
          </a:xfrm>
          <a:prstGeom prst="rect">
            <a:avLst/>
          </a:prstGeom>
        </p:spPr>
      </p:pic>
      <p:pic>
        <p:nvPicPr>
          <p:cNvPr id="7" name="Picture 6">
            <a:extLst>
              <a:ext uri="{FF2B5EF4-FFF2-40B4-BE49-F238E27FC236}">
                <a16:creationId xmlns:a16="http://schemas.microsoft.com/office/drawing/2014/main" id="{01804BE8-7346-3EEA-5D13-ECD1E60B44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8240" y="2110150"/>
            <a:ext cx="4937760" cy="723900"/>
          </a:xfrm>
          <a:prstGeom prst="rect">
            <a:avLst/>
          </a:prstGeom>
        </p:spPr>
      </p:pic>
      <p:sp>
        <p:nvSpPr>
          <p:cNvPr id="8" name="TextBox 7">
            <a:extLst>
              <a:ext uri="{FF2B5EF4-FFF2-40B4-BE49-F238E27FC236}">
                <a16:creationId xmlns:a16="http://schemas.microsoft.com/office/drawing/2014/main" id="{0F9A7E63-E617-C1BB-FBAB-459BCFEC2F48}"/>
              </a:ext>
            </a:extLst>
          </p:cNvPr>
          <p:cNvSpPr txBox="1"/>
          <p:nvPr/>
        </p:nvSpPr>
        <p:spPr>
          <a:xfrm>
            <a:off x="877078" y="1520890"/>
            <a:ext cx="8248261" cy="646331"/>
          </a:xfrm>
          <a:prstGeom prst="rect">
            <a:avLst/>
          </a:prstGeom>
          <a:noFill/>
        </p:spPr>
        <p:txBody>
          <a:bodyPr wrap="square" rtlCol="0">
            <a:spAutoFit/>
          </a:bodyPr>
          <a:lstStyle/>
          <a:p>
            <a:r>
              <a:rPr lang="en-IN" b="1" u="sng" dirty="0"/>
              <a:t>Step 1: Find TF (Term </a:t>
            </a:r>
            <a:r>
              <a:rPr lang="en-IN" b="1" u="sng" dirty="0" err="1"/>
              <a:t>freq</a:t>
            </a:r>
            <a:r>
              <a:rPr lang="en-IN" b="1" u="sng" dirty="0"/>
              <a:t>) for each term for each document in a corpus </a:t>
            </a:r>
          </a:p>
          <a:p>
            <a:endParaRPr lang="en-IN" dirty="0"/>
          </a:p>
        </p:txBody>
      </p:sp>
    </p:spTree>
    <p:extLst>
      <p:ext uri="{BB962C8B-B14F-4D97-AF65-F5344CB8AC3E}">
        <p14:creationId xmlns:p14="http://schemas.microsoft.com/office/powerpoint/2010/main" val="308580843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E29BEC-35C7-2524-5D14-64F8E1AD8EF6}"/>
              </a:ext>
            </a:extLst>
          </p:cNvPr>
          <p:cNvSpPr>
            <a:spLocks noGrp="1"/>
          </p:cNvSpPr>
          <p:nvPr>
            <p:ph type="title"/>
          </p:nvPr>
        </p:nvSpPr>
        <p:spPr>
          <a:xfrm>
            <a:off x="838200" y="365125"/>
            <a:ext cx="10515600" cy="465299"/>
          </a:xfrm>
        </p:spPr>
        <p:txBody>
          <a:bodyPr>
            <a:normAutofit fontScale="90000"/>
          </a:bodyPr>
          <a:lstStyle/>
          <a:p>
            <a:r>
              <a:rPr lang="en-IN" sz="2800" b="1" dirty="0"/>
              <a:t>Step 2 : Calculate IDF for each term</a:t>
            </a:r>
          </a:p>
        </p:txBody>
      </p:sp>
      <p:pic>
        <p:nvPicPr>
          <p:cNvPr id="5" name="Content Placeholder 4">
            <a:extLst>
              <a:ext uri="{FF2B5EF4-FFF2-40B4-BE49-F238E27FC236}">
                <a16:creationId xmlns:a16="http://schemas.microsoft.com/office/drawing/2014/main" id="{A707C5A2-13E8-DA1E-44E9-E5E812ED147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690072"/>
            <a:ext cx="6789420" cy="3817620"/>
          </a:xfrm>
        </p:spPr>
      </p:pic>
      <p:sp>
        <p:nvSpPr>
          <p:cNvPr id="6" name="TextBox 5">
            <a:extLst>
              <a:ext uri="{FF2B5EF4-FFF2-40B4-BE49-F238E27FC236}">
                <a16:creationId xmlns:a16="http://schemas.microsoft.com/office/drawing/2014/main" id="{831392F2-0CAD-A926-D726-42206500A4EA}"/>
              </a:ext>
            </a:extLst>
          </p:cNvPr>
          <p:cNvSpPr txBox="1"/>
          <p:nvPr/>
        </p:nvSpPr>
        <p:spPr>
          <a:xfrm>
            <a:off x="838200" y="998376"/>
            <a:ext cx="9770706" cy="369332"/>
          </a:xfrm>
          <a:prstGeom prst="rect">
            <a:avLst/>
          </a:prstGeom>
          <a:noFill/>
        </p:spPr>
        <p:txBody>
          <a:bodyPr wrap="square" rtlCol="0">
            <a:spAutoFit/>
          </a:bodyPr>
          <a:lstStyle/>
          <a:p>
            <a:r>
              <a:rPr lang="en-IN" dirty="0"/>
              <a:t>IDF (</a:t>
            </a:r>
            <a:r>
              <a:rPr lang="en-IN" dirty="0" err="1"/>
              <a:t>w,C</a:t>
            </a:r>
            <a:r>
              <a:rPr lang="en-IN" dirty="0"/>
              <a:t>) = log ( Total number of documents in a given corpus C) / No. of documents containing w)</a:t>
            </a:r>
          </a:p>
        </p:txBody>
      </p:sp>
    </p:spTree>
    <p:extLst>
      <p:ext uri="{BB962C8B-B14F-4D97-AF65-F5344CB8AC3E}">
        <p14:creationId xmlns:p14="http://schemas.microsoft.com/office/powerpoint/2010/main" val="422874234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082EC-1854-1CE8-A7FE-A4AE888378E6}"/>
              </a:ext>
            </a:extLst>
          </p:cNvPr>
          <p:cNvSpPr>
            <a:spLocks noGrp="1"/>
          </p:cNvSpPr>
          <p:nvPr>
            <p:ph type="title"/>
          </p:nvPr>
        </p:nvSpPr>
        <p:spPr>
          <a:xfrm>
            <a:off x="838200" y="365125"/>
            <a:ext cx="10515600" cy="278687"/>
          </a:xfrm>
        </p:spPr>
        <p:txBody>
          <a:bodyPr>
            <a:normAutofit fontScale="90000"/>
          </a:bodyPr>
          <a:lstStyle/>
          <a:p>
            <a:r>
              <a:rPr lang="en-IN" dirty="0"/>
              <a:t>Step 3 – Calculate TF-IDF score for each term </a:t>
            </a:r>
          </a:p>
        </p:txBody>
      </p:sp>
      <p:pic>
        <p:nvPicPr>
          <p:cNvPr id="5" name="Content Placeholder 4">
            <a:extLst>
              <a:ext uri="{FF2B5EF4-FFF2-40B4-BE49-F238E27FC236}">
                <a16:creationId xmlns:a16="http://schemas.microsoft.com/office/drawing/2014/main" id="{1F1EEA8C-276F-D532-F721-E8804215EC3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527576"/>
            <a:ext cx="7094220" cy="3550920"/>
          </a:xfrm>
        </p:spPr>
      </p:pic>
      <p:sp>
        <p:nvSpPr>
          <p:cNvPr id="6" name="TextBox 5">
            <a:extLst>
              <a:ext uri="{FF2B5EF4-FFF2-40B4-BE49-F238E27FC236}">
                <a16:creationId xmlns:a16="http://schemas.microsoft.com/office/drawing/2014/main" id="{0468066E-A4AC-1008-9D19-D39A213AFED3}"/>
              </a:ext>
            </a:extLst>
          </p:cNvPr>
          <p:cNvSpPr txBox="1"/>
          <p:nvPr/>
        </p:nvSpPr>
        <p:spPr>
          <a:xfrm>
            <a:off x="1138335" y="1011674"/>
            <a:ext cx="5812971" cy="369332"/>
          </a:xfrm>
          <a:prstGeom prst="rect">
            <a:avLst/>
          </a:prstGeom>
          <a:noFill/>
        </p:spPr>
        <p:txBody>
          <a:bodyPr wrap="square" rtlCol="0">
            <a:spAutoFit/>
          </a:bodyPr>
          <a:lstStyle/>
          <a:p>
            <a:r>
              <a:rPr lang="en-IN" dirty="0"/>
              <a:t>TF –IDF (</a:t>
            </a:r>
            <a:r>
              <a:rPr lang="en-IN" dirty="0" err="1"/>
              <a:t>w,d,C</a:t>
            </a:r>
            <a:r>
              <a:rPr lang="en-IN" dirty="0"/>
              <a:t>) = TF(</a:t>
            </a:r>
            <a:r>
              <a:rPr lang="en-IN" dirty="0" err="1"/>
              <a:t>w,D</a:t>
            </a:r>
            <a:r>
              <a:rPr lang="en-IN" dirty="0"/>
              <a:t>) x IDF (</a:t>
            </a:r>
            <a:r>
              <a:rPr lang="en-IN" dirty="0" err="1"/>
              <a:t>w,C</a:t>
            </a:r>
            <a:r>
              <a:rPr lang="en-IN" dirty="0"/>
              <a:t>)</a:t>
            </a:r>
          </a:p>
        </p:txBody>
      </p:sp>
      <p:sp>
        <p:nvSpPr>
          <p:cNvPr id="7" name="TextBox 6">
            <a:extLst>
              <a:ext uri="{FF2B5EF4-FFF2-40B4-BE49-F238E27FC236}">
                <a16:creationId xmlns:a16="http://schemas.microsoft.com/office/drawing/2014/main" id="{34D8427C-B695-FE07-F669-4B4EEA0B711B}"/>
              </a:ext>
            </a:extLst>
          </p:cNvPr>
          <p:cNvSpPr txBox="1"/>
          <p:nvPr/>
        </p:nvSpPr>
        <p:spPr>
          <a:xfrm>
            <a:off x="981347" y="5225066"/>
            <a:ext cx="5764686" cy="923330"/>
          </a:xfrm>
          <a:prstGeom prst="rect">
            <a:avLst/>
          </a:prstGeom>
          <a:noFill/>
        </p:spPr>
        <p:txBody>
          <a:bodyPr wrap="square" rtlCol="0">
            <a:spAutoFit/>
          </a:bodyPr>
          <a:lstStyle/>
          <a:p>
            <a:r>
              <a:rPr lang="en-IN" dirty="0"/>
              <a:t>Vector representation of documents</a:t>
            </a:r>
          </a:p>
          <a:p>
            <a:r>
              <a:rPr lang="en-IN" dirty="0"/>
              <a:t>A = [0.138,0,0,0.138,0.138,0,0,0,0]</a:t>
            </a:r>
          </a:p>
          <a:p>
            <a:r>
              <a:rPr lang="en-IN" dirty="0"/>
              <a:t>B = [0,0,0,0,0,0.086, 0.086, 0.086, 0.086, 0.086]</a:t>
            </a:r>
          </a:p>
        </p:txBody>
      </p:sp>
    </p:spTree>
    <p:extLst>
      <p:ext uri="{BB962C8B-B14F-4D97-AF65-F5344CB8AC3E}">
        <p14:creationId xmlns:p14="http://schemas.microsoft.com/office/powerpoint/2010/main" val="413301282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6146AF-13A0-2532-C693-090A78402800}"/>
              </a:ext>
            </a:extLst>
          </p:cNvPr>
          <p:cNvSpPr>
            <a:spLocks noGrp="1"/>
          </p:cNvSpPr>
          <p:nvPr>
            <p:ph type="title"/>
          </p:nvPr>
        </p:nvSpPr>
        <p:spPr/>
        <p:txBody>
          <a:bodyPr>
            <a:normAutofit fontScale="90000"/>
          </a:bodyPr>
          <a:lstStyle/>
          <a:p>
            <a:r>
              <a:rPr lang="en-US" b="1" i="0" dirty="0">
                <a:solidFill>
                  <a:srgbClr val="292929"/>
                </a:solidFill>
                <a:effectLst/>
                <a:latin typeface="sohne"/>
              </a:rPr>
              <a:t>Metrics to calculate the similarity between embeddings</a:t>
            </a:r>
            <a:br>
              <a:rPr lang="en-US" b="1" i="0" dirty="0">
                <a:solidFill>
                  <a:srgbClr val="292929"/>
                </a:solidFill>
                <a:effectLst/>
                <a:latin typeface="sohne"/>
              </a:rPr>
            </a:br>
            <a:endParaRPr lang="en-IN" dirty="0"/>
          </a:p>
        </p:txBody>
      </p:sp>
      <p:sp>
        <p:nvSpPr>
          <p:cNvPr id="3" name="Content Placeholder 2">
            <a:extLst>
              <a:ext uri="{FF2B5EF4-FFF2-40B4-BE49-F238E27FC236}">
                <a16:creationId xmlns:a16="http://schemas.microsoft.com/office/drawing/2014/main" id="{109C30BF-E996-F5C0-EC5C-FEB7D28126A4}"/>
              </a:ext>
            </a:extLst>
          </p:cNvPr>
          <p:cNvSpPr>
            <a:spLocks noGrp="1"/>
          </p:cNvSpPr>
          <p:nvPr>
            <p:ph idx="1"/>
          </p:nvPr>
        </p:nvSpPr>
        <p:spPr>
          <a:xfrm>
            <a:off x="838200" y="1825625"/>
            <a:ext cx="10515600" cy="2195869"/>
          </a:xfrm>
        </p:spPr>
        <p:txBody>
          <a:bodyPr/>
          <a:lstStyle/>
          <a:p>
            <a:r>
              <a:rPr lang="en-IN" dirty="0"/>
              <a:t>Once we have our document vectors ready, we can use any similarity measure to find similarities between two documents.</a:t>
            </a:r>
          </a:p>
          <a:p>
            <a:r>
              <a:rPr lang="en-IN" dirty="0"/>
              <a:t>Cosine similarity is the most commonly used one such measure.</a:t>
            </a:r>
          </a:p>
          <a:p>
            <a:r>
              <a:rPr lang="en-IN" dirty="0"/>
              <a:t>Other measures are J</a:t>
            </a:r>
            <a:r>
              <a:rPr lang="en-IN" b="1" i="1" dirty="0">
                <a:solidFill>
                  <a:srgbClr val="292929"/>
                </a:solidFill>
                <a:effectLst/>
                <a:latin typeface="sohne"/>
              </a:rPr>
              <a:t>accard Similarity and Euclidean Distance</a:t>
            </a:r>
            <a:endParaRPr lang="en-IN" b="1" i="0" dirty="0">
              <a:solidFill>
                <a:srgbClr val="292929"/>
              </a:solidFill>
              <a:effectLst/>
              <a:latin typeface="sohne"/>
            </a:endParaRPr>
          </a:p>
          <a:p>
            <a:endParaRPr lang="en-IN" b="1" i="0" dirty="0">
              <a:solidFill>
                <a:srgbClr val="292929"/>
              </a:solidFill>
              <a:effectLst/>
              <a:latin typeface="sohne"/>
            </a:endParaRPr>
          </a:p>
          <a:p>
            <a:endParaRPr lang="en-IN" dirty="0"/>
          </a:p>
        </p:txBody>
      </p:sp>
    </p:spTree>
    <p:extLst>
      <p:ext uri="{BB962C8B-B14F-4D97-AF65-F5344CB8AC3E}">
        <p14:creationId xmlns:p14="http://schemas.microsoft.com/office/powerpoint/2010/main" val="307464802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2CD362-662C-461E-016A-5AACFE175827}"/>
              </a:ext>
            </a:extLst>
          </p:cNvPr>
          <p:cNvSpPr>
            <a:spLocks noGrp="1"/>
          </p:cNvSpPr>
          <p:nvPr>
            <p:ph type="title"/>
          </p:nvPr>
        </p:nvSpPr>
        <p:spPr/>
        <p:txBody>
          <a:bodyPr/>
          <a:lstStyle/>
          <a:p>
            <a:r>
              <a:rPr lang="en-IN" dirty="0"/>
              <a:t>Cosine similarity</a:t>
            </a:r>
          </a:p>
        </p:txBody>
      </p:sp>
      <p:sp>
        <p:nvSpPr>
          <p:cNvPr id="3" name="Content Placeholder 2">
            <a:extLst>
              <a:ext uri="{FF2B5EF4-FFF2-40B4-BE49-F238E27FC236}">
                <a16:creationId xmlns:a16="http://schemas.microsoft.com/office/drawing/2014/main" id="{1974E071-9115-100F-007E-2E0F985A4E6C}"/>
              </a:ext>
            </a:extLst>
          </p:cNvPr>
          <p:cNvSpPr>
            <a:spLocks noGrp="1"/>
          </p:cNvSpPr>
          <p:nvPr>
            <p:ph idx="1"/>
          </p:nvPr>
        </p:nvSpPr>
        <p:spPr/>
        <p:txBody>
          <a:bodyPr/>
          <a:lstStyle/>
          <a:p>
            <a:r>
              <a:rPr lang="en-US" b="0" i="0" dirty="0">
                <a:solidFill>
                  <a:srgbClr val="292929"/>
                </a:solidFill>
                <a:effectLst/>
                <a:latin typeface="source-serif-pro"/>
              </a:rPr>
              <a:t>Cosine similarity measures the similarity between two vectors of an inner product space in general. </a:t>
            </a:r>
          </a:p>
          <a:p>
            <a:r>
              <a:rPr lang="en-US" b="0" i="0" dirty="0">
                <a:solidFill>
                  <a:srgbClr val="292929"/>
                </a:solidFill>
                <a:effectLst/>
                <a:latin typeface="source-serif-pro"/>
              </a:rPr>
              <a:t>It measures the cosine of the angle between two embeddings and determines whether they are pointing in roughly the same direction or not. </a:t>
            </a:r>
          </a:p>
          <a:p>
            <a:r>
              <a:rPr lang="en-US" b="0" i="0" dirty="0">
                <a:solidFill>
                  <a:srgbClr val="292929"/>
                </a:solidFill>
                <a:effectLst/>
                <a:latin typeface="source-serif-pro"/>
              </a:rPr>
              <a:t>When the embeddings are pointing in the same direction the angle between them is zero so their cosine similarity is 1. </a:t>
            </a:r>
          </a:p>
          <a:p>
            <a:r>
              <a:rPr lang="en-US" b="0" i="0" dirty="0">
                <a:solidFill>
                  <a:srgbClr val="292929"/>
                </a:solidFill>
                <a:effectLst/>
                <a:latin typeface="source-serif-pro"/>
              </a:rPr>
              <a:t>When the embeddings are perpendicular to each other the angle between them is 90 degrees and the cosine similarity is 0 finally when the angle between them is 180 degrees the cosine similarity is -1</a:t>
            </a:r>
            <a:endParaRPr lang="en-IN" dirty="0"/>
          </a:p>
        </p:txBody>
      </p:sp>
    </p:spTree>
    <p:extLst>
      <p:ext uri="{BB962C8B-B14F-4D97-AF65-F5344CB8AC3E}">
        <p14:creationId xmlns:p14="http://schemas.microsoft.com/office/powerpoint/2010/main" val="243331236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F69B57-1F70-6356-0EA8-EE3F5B370FBA}"/>
              </a:ext>
            </a:extLst>
          </p:cNvPr>
          <p:cNvSpPr>
            <a:spLocks noGrp="1"/>
          </p:cNvSpPr>
          <p:nvPr>
            <p:ph type="title"/>
          </p:nvPr>
        </p:nvSpPr>
        <p:spPr/>
        <p:txBody>
          <a:bodyPr/>
          <a:lstStyle/>
          <a:p>
            <a:endParaRPr lang="en-IN"/>
          </a:p>
        </p:txBody>
      </p:sp>
      <p:pic>
        <p:nvPicPr>
          <p:cNvPr id="1026" name="Picture 2">
            <a:extLst>
              <a:ext uri="{FF2B5EF4-FFF2-40B4-BE49-F238E27FC236}">
                <a16:creationId xmlns:a16="http://schemas.microsoft.com/office/drawing/2014/main" id="{4C50A636-D38B-2B24-2835-78D965C4A41C}"/>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007272" y="1702016"/>
            <a:ext cx="6628571" cy="172698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FB7C6D9-3663-485A-6F0A-78DFFAABE5DF}"/>
              </a:ext>
            </a:extLst>
          </p:cNvPr>
          <p:cNvSpPr txBox="1"/>
          <p:nvPr/>
        </p:nvSpPr>
        <p:spPr>
          <a:xfrm>
            <a:off x="653143" y="3984171"/>
            <a:ext cx="9274628" cy="2308324"/>
          </a:xfrm>
          <a:prstGeom prst="rect">
            <a:avLst/>
          </a:prstGeom>
          <a:noFill/>
        </p:spPr>
        <p:txBody>
          <a:bodyPr wrap="square" rtlCol="0">
            <a:spAutoFit/>
          </a:bodyPr>
          <a:lstStyle/>
          <a:p>
            <a:r>
              <a:rPr lang="en-US" b="0" i="0" dirty="0">
                <a:solidFill>
                  <a:srgbClr val="292929"/>
                </a:solidFill>
                <a:effectLst/>
                <a:latin typeface="source-serif-pro"/>
              </a:rPr>
              <a:t>Cosine Similarity ranges from 1 to -1, where 1 represents most similar and -1 represents least similar.</a:t>
            </a:r>
            <a:endParaRPr lang="en-IN" b="0" i="0" dirty="0">
              <a:solidFill>
                <a:srgbClr val="292929"/>
              </a:solidFill>
              <a:effectLst/>
              <a:latin typeface="source-serif-pro"/>
            </a:endParaRPr>
          </a:p>
          <a:p>
            <a:r>
              <a:rPr lang="en-IN" dirty="0">
                <a:solidFill>
                  <a:srgbClr val="292929"/>
                </a:solidFill>
                <a:latin typeface="source-serif-pro"/>
              </a:rPr>
              <a:t>If we apply it to our example vectors we get</a:t>
            </a:r>
          </a:p>
          <a:p>
            <a:r>
              <a:rPr lang="en-IN" dirty="0">
                <a:solidFill>
                  <a:srgbClr val="292929"/>
                </a:solidFill>
                <a:latin typeface="source-serif-pro"/>
              </a:rPr>
              <a:t>Similarity(doc1, doc2) = 0.45</a:t>
            </a:r>
          </a:p>
          <a:p>
            <a:r>
              <a:rPr lang="en-IN" dirty="0">
                <a:solidFill>
                  <a:srgbClr val="292929"/>
                </a:solidFill>
                <a:latin typeface="source-serif-pro"/>
              </a:rPr>
              <a:t>Similarity(doc1, doc3) = 0.23</a:t>
            </a:r>
          </a:p>
          <a:p>
            <a:r>
              <a:rPr lang="en-IN" dirty="0">
                <a:solidFill>
                  <a:srgbClr val="292929"/>
                </a:solidFill>
                <a:latin typeface="source-serif-pro"/>
              </a:rPr>
              <a:t>Similarity(doc2, doc3) = 0.15</a:t>
            </a:r>
          </a:p>
          <a:p>
            <a:r>
              <a:rPr lang="en-IN" dirty="0"/>
              <a:t>We can say that, the first two documents resemble. </a:t>
            </a:r>
          </a:p>
          <a:p>
            <a:endParaRPr lang="en-IN" dirty="0"/>
          </a:p>
        </p:txBody>
      </p:sp>
    </p:spTree>
    <p:extLst>
      <p:ext uri="{BB962C8B-B14F-4D97-AF65-F5344CB8AC3E}">
        <p14:creationId xmlns:p14="http://schemas.microsoft.com/office/powerpoint/2010/main" val="21050442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5F18BD-38B1-C431-E1E0-23FE2CD391C6}"/>
              </a:ext>
            </a:extLst>
          </p:cNvPr>
          <p:cNvSpPr>
            <a:spLocks noGrp="1"/>
          </p:cNvSpPr>
          <p:nvPr>
            <p:ph type="title"/>
          </p:nvPr>
        </p:nvSpPr>
        <p:spPr/>
        <p:txBody>
          <a:bodyPr/>
          <a:lstStyle/>
          <a:p>
            <a:r>
              <a:rPr lang="en-IN" dirty="0">
                <a:solidFill>
                  <a:srgbClr val="FF0000"/>
                </a:solidFill>
              </a:rPr>
              <a:t>Lexical Semantics</a:t>
            </a:r>
          </a:p>
        </p:txBody>
      </p:sp>
      <p:sp>
        <p:nvSpPr>
          <p:cNvPr id="3" name="Content Placeholder 2">
            <a:extLst>
              <a:ext uri="{FF2B5EF4-FFF2-40B4-BE49-F238E27FC236}">
                <a16:creationId xmlns:a16="http://schemas.microsoft.com/office/drawing/2014/main" id="{BF9C5E56-3A8A-E7CD-53E0-B318FB0E5769}"/>
              </a:ext>
            </a:extLst>
          </p:cNvPr>
          <p:cNvSpPr>
            <a:spLocks noGrp="1"/>
          </p:cNvSpPr>
          <p:nvPr>
            <p:ph idx="1"/>
          </p:nvPr>
        </p:nvSpPr>
        <p:spPr>
          <a:xfrm>
            <a:off x="838200" y="1825625"/>
            <a:ext cx="10515600" cy="3362195"/>
          </a:xfrm>
        </p:spPr>
        <p:txBody>
          <a:bodyPr>
            <a:normAutofit/>
          </a:bodyPr>
          <a:lstStyle/>
          <a:p>
            <a:pPr algn="l"/>
            <a:r>
              <a:rPr lang="en-US" sz="2000" b="0" i="0" u="none" strike="noStrike" baseline="0" dirty="0">
                <a:latin typeface="SegoeUI"/>
              </a:rPr>
              <a:t>Lexical semantics plays a crucial role in semantic analysis, allowing computers to know</a:t>
            </a:r>
          </a:p>
          <a:p>
            <a:pPr marL="0" indent="0" algn="l">
              <a:buNone/>
            </a:pPr>
            <a:r>
              <a:rPr lang="en-US" sz="2000" b="0" i="0" u="none" strike="noStrike" baseline="0" dirty="0">
                <a:latin typeface="SegoeUI"/>
              </a:rPr>
              <a:t>    relationships between words, phrasal verbs, etc.</a:t>
            </a:r>
          </a:p>
          <a:p>
            <a:pPr algn="l"/>
            <a:r>
              <a:rPr lang="en-US" sz="2000" b="0" i="0" u="none" strike="noStrike" baseline="0" dirty="0">
                <a:latin typeface="SegoeUI"/>
              </a:rPr>
              <a:t>In Lexical Semantics words, sub-words, etc. are called lexical items.</a:t>
            </a:r>
          </a:p>
          <a:p>
            <a:pPr algn="l"/>
            <a:r>
              <a:rPr lang="en-US" sz="2000" b="0" i="0" u="none" strike="noStrike" baseline="0" dirty="0">
                <a:latin typeface="SegoeUI"/>
              </a:rPr>
              <a:t>In simple terms, lexical semantics is the relationship between lexical items, meaning of</a:t>
            </a:r>
          </a:p>
          <a:p>
            <a:pPr marL="0" indent="0" algn="l">
              <a:buNone/>
            </a:pPr>
            <a:r>
              <a:rPr lang="en-US" sz="2000" b="0" i="0" u="none" strike="noStrike" baseline="0" dirty="0">
                <a:latin typeface="SegoeUI"/>
              </a:rPr>
              <a:t>    sentences and syntax of sentence.</a:t>
            </a:r>
          </a:p>
          <a:p>
            <a:pPr algn="l"/>
            <a:r>
              <a:rPr lang="en-US" sz="2000" b="0" i="0" u="none" strike="noStrike" baseline="0" dirty="0">
                <a:latin typeface="SegoeUI"/>
              </a:rPr>
              <a:t>Lexical semantics includes the following two main points :</a:t>
            </a:r>
          </a:p>
          <a:p>
            <a:pPr marL="0" indent="0" algn="l">
              <a:buNone/>
            </a:pPr>
            <a:r>
              <a:rPr lang="en-US" sz="2000" b="0" i="0" u="none" strike="noStrike" baseline="0" dirty="0">
                <a:latin typeface="SegoeUI"/>
              </a:rPr>
              <a:t>a.  Classification and Decomposition of lexical items.</a:t>
            </a:r>
          </a:p>
          <a:p>
            <a:pPr marL="0" indent="0" algn="l">
              <a:buNone/>
            </a:pPr>
            <a:r>
              <a:rPr lang="en-US" sz="2000" b="0" i="0" u="none" strike="noStrike" baseline="0" dirty="0">
                <a:latin typeface="SegoeUI"/>
              </a:rPr>
              <a:t>b.  Analyze the differences and similarities between numerous lexical-semantic structures.</a:t>
            </a:r>
            <a:endParaRPr lang="en-IN" sz="3200" dirty="0"/>
          </a:p>
        </p:txBody>
      </p:sp>
    </p:spTree>
    <p:extLst>
      <p:ext uri="{BB962C8B-B14F-4D97-AF65-F5344CB8AC3E}">
        <p14:creationId xmlns:p14="http://schemas.microsoft.com/office/powerpoint/2010/main" val="288002877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6996B-8F3F-D92C-3BF6-220BF97E7E24}"/>
              </a:ext>
            </a:extLst>
          </p:cNvPr>
          <p:cNvSpPr>
            <a:spLocks noGrp="1"/>
          </p:cNvSpPr>
          <p:nvPr>
            <p:ph type="title"/>
          </p:nvPr>
        </p:nvSpPr>
        <p:spPr/>
        <p:txBody>
          <a:bodyPr/>
          <a:lstStyle/>
          <a:p>
            <a:r>
              <a:rPr lang="en-IN" dirty="0"/>
              <a:t>Problem based on IDF [Home Assignment]</a:t>
            </a:r>
          </a:p>
        </p:txBody>
      </p:sp>
      <p:sp>
        <p:nvSpPr>
          <p:cNvPr id="4" name="Content Placeholder 3">
            <a:extLst>
              <a:ext uri="{FF2B5EF4-FFF2-40B4-BE49-F238E27FC236}">
                <a16:creationId xmlns:a16="http://schemas.microsoft.com/office/drawing/2014/main" id="{0E35DF44-A1C0-B2E9-A57C-344A841E0C1A}"/>
              </a:ext>
            </a:extLst>
          </p:cNvPr>
          <p:cNvSpPr>
            <a:spLocks noGrp="1"/>
          </p:cNvSpPr>
          <p:nvPr>
            <p:ph idx="1"/>
          </p:nvPr>
        </p:nvSpPr>
        <p:spPr>
          <a:xfrm>
            <a:off x="838200" y="1825625"/>
            <a:ext cx="10515600" cy="3464832"/>
          </a:xfrm>
        </p:spPr>
        <p:txBody>
          <a:bodyPr>
            <a:normAutofit/>
          </a:bodyPr>
          <a:lstStyle/>
          <a:p>
            <a:pPr marL="0" indent="0">
              <a:lnSpc>
                <a:spcPct val="107000"/>
              </a:lnSpc>
              <a:spcAft>
                <a:spcPts val="800"/>
              </a:spcAft>
              <a:buNone/>
            </a:pPr>
            <a:r>
              <a:rPr lang="en-IN" sz="1800" kern="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We have a document database of five documents with the following content.</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10000"/>
              </a:lnSpc>
              <a:spcBef>
                <a:spcPts val="0"/>
              </a:spcBef>
              <a:buNone/>
            </a:pPr>
            <a:r>
              <a:rPr lang="en-IN" sz="1800" kern="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D1: “Information Retrieval System”</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10000"/>
              </a:lnSpc>
              <a:spcBef>
                <a:spcPts val="0"/>
              </a:spcBef>
              <a:buNone/>
            </a:pPr>
            <a:r>
              <a:rPr lang="en-IN" sz="1800" kern="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D2: “Information Storage”</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10000"/>
              </a:lnSpc>
              <a:spcBef>
                <a:spcPts val="0"/>
              </a:spcBef>
              <a:buNone/>
            </a:pPr>
            <a:r>
              <a:rPr lang="en-IN" sz="1800" kern="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D3: “Digital Speech Synthesis System”</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10000"/>
              </a:lnSpc>
              <a:spcBef>
                <a:spcPts val="0"/>
              </a:spcBef>
              <a:buNone/>
            </a:pPr>
            <a:r>
              <a:rPr lang="en-IN" sz="1800" kern="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D4: ”Speech filtering”</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10000"/>
              </a:lnSpc>
              <a:spcBef>
                <a:spcPts val="0"/>
              </a:spcBef>
              <a:buNone/>
            </a:pPr>
            <a:r>
              <a:rPr lang="en-IN" sz="1800" kern="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D5: “Speech retrieval” </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mj-lt"/>
              <a:buAutoNum type="alphaLcParenR"/>
            </a:pPr>
            <a:r>
              <a:rPr lang="en-IN" sz="1800" kern="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Calculate Term frequency (TF) matrix.</a:t>
            </a:r>
          </a:p>
          <a:p>
            <a:pPr marL="342900" lvl="0" indent="-342900">
              <a:lnSpc>
                <a:spcPct val="107000"/>
              </a:lnSpc>
              <a:buFont typeface="+mj-lt"/>
              <a:buAutoNum type="alphaLcParenR"/>
            </a:pPr>
            <a:r>
              <a:rPr lang="en-IN" sz="1800" kern="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Calculate inverse document frequency (IDF) for each term.</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en-IN"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Calculate TF-IDF for the term “Speech” and e</a:t>
            </a:r>
            <a:r>
              <a:rPr lang="en-IN" sz="1800" kern="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xplain how the term “</a:t>
            </a:r>
            <a:r>
              <a:rPr lang="en-IN" sz="1800" b="1" kern="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Speech</a:t>
            </a:r>
            <a:r>
              <a:rPr lang="en-IN" sz="1800" kern="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is related to all the documents in a given corpus. Which document is most relevant to the term “Speech”?</a:t>
            </a:r>
            <a:endParaRPr lang="en-IN" dirty="0"/>
          </a:p>
        </p:txBody>
      </p:sp>
    </p:spTree>
    <p:extLst>
      <p:ext uri="{BB962C8B-B14F-4D97-AF65-F5344CB8AC3E}">
        <p14:creationId xmlns:p14="http://schemas.microsoft.com/office/powerpoint/2010/main" val="204166953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8A34B-950D-421E-8443-FDFDFC7C9C09}"/>
              </a:ext>
            </a:extLst>
          </p:cNvPr>
          <p:cNvSpPr>
            <a:spLocks noGrp="1"/>
          </p:cNvSpPr>
          <p:nvPr>
            <p:ph type="title"/>
          </p:nvPr>
        </p:nvSpPr>
        <p:spPr/>
        <p:txBody>
          <a:bodyPr/>
          <a:lstStyle/>
          <a:p>
            <a:r>
              <a:rPr lang="en-US" sz="4400" b="0" i="0" u="none" strike="noStrike" baseline="0" dirty="0">
                <a:latin typeface="CIDFont+F2"/>
              </a:rPr>
              <a:t>Word sense disambiguation</a:t>
            </a:r>
            <a:endParaRPr lang="en-IN" dirty="0"/>
          </a:p>
        </p:txBody>
      </p:sp>
      <p:sp>
        <p:nvSpPr>
          <p:cNvPr id="3" name="Content Placeholder 2">
            <a:extLst>
              <a:ext uri="{FF2B5EF4-FFF2-40B4-BE49-F238E27FC236}">
                <a16:creationId xmlns:a16="http://schemas.microsoft.com/office/drawing/2014/main" id="{F31BCD81-DBC5-7E3A-B4EA-5E14E9D3F537}"/>
              </a:ext>
            </a:extLst>
          </p:cNvPr>
          <p:cNvSpPr>
            <a:spLocks noGrp="1"/>
          </p:cNvSpPr>
          <p:nvPr>
            <p:ph idx="1"/>
          </p:nvPr>
        </p:nvSpPr>
        <p:spPr>
          <a:xfrm>
            <a:off x="838200" y="1825625"/>
            <a:ext cx="10515600" cy="3884710"/>
          </a:xfrm>
        </p:spPr>
        <p:txBody>
          <a:bodyPr>
            <a:normAutofit fontScale="85000" lnSpcReduction="10000"/>
          </a:bodyPr>
          <a:lstStyle/>
          <a:p>
            <a:pPr algn="l"/>
            <a:r>
              <a:rPr lang="en-US" sz="2400" b="0" i="0" u="none" strike="noStrike" baseline="0" dirty="0">
                <a:latin typeface="NimbusRomNo9L-Regu"/>
              </a:rPr>
              <a:t>The task of selecting the </a:t>
            </a:r>
            <a:r>
              <a:rPr lang="en-US" sz="2400" b="1" i="0" u="sng" strike="noStrike" baseline="0" dirty="0">
                <a:latin typeface="NimbusRomNo9L-Regu"/>
              </a:rPr>
              <a:t>correct sense for a word</a:t>
            </a:r>
            <a:r>
              <a:rPr lang="en-US" sz="2400" b="1" i="0" u="none" strike="noStrike" baseline="0" dirty="0">
                <a:latin typeface="NimbusRomNo9L-Regu"/>
              </a:rPr>
              <a:t> </a:t>
            </a:r>
            <a:r>
              <a:rPr lang="en-US" sz="2400" b="0" i="0" u="none" strike="noStrike" baseline="0" dirty="0">
                <a:latin typeface="NimbusRomNo9L-Regu"/>
              </a:rPr>
              <a:t>is called </a:t>
            </a:r>
            <a:r>
              <a:rPr lang="en-US" sz="2400" b="0" i="0" u="none" strike="noStrike" baseline="0" dirty="0">
                <a:latin typeface="NimbusRomNo9L-Medi"/>
              </a:rPr>
              <a:t>word sense disambiguation</a:t>
            </a:r>
            <a:r>
              <a:rPr lang="en-US" sz="2400" b="0" i="0" u="none" strike="noStrike" baseline="0" dirty="0">
                <a:latin typeface="NimbusRomNo9L-Regu"/>
              </a:rPr>
              <a:t>, </a:t>
            </a:r>
            <a:r>
              <a:rPr lang="en-IN" sz="2400" b="0" i="0" u="none" strike="noStrike" baseline="0" dirty="0">
                <a:latin typeface="NimbusRomNo9L-Regu"/>
              </a:rPr>
              <a:t>or </a:t>
            </a:r>
            <a:r>
              <a:rPr lang="en-IN" sz="2400" b="0" i="0" u="none" strike="noStrike" baseline="0" dirty="0">
                <a:latin typeface="NimbusRomNo9L-Medi"/>
              </a:rPr>
              <a:t>WSD. </a:t>
            </a:r>
          </a:p>
          <a:p>
            <a:pPr algn="l"/>
            <a:r>
              <a:rPr lang="en-US" sz="2400" b="0" i="0" u="none" strike="noStrike" baseline="0" dirty="0">
                <a:solidFill>
                  <a:srgbClr val="000000"/>
                </a:solidFill>
                <a:latin typeface="NimbusRomNo9L-Regu"/>
              </a:rPr>
              <a:t>WSD algorithms take as input a word in context and a fixed inventory of potential word senses and, outputs the correct word sense in context.</a:t>
            </a:r>
            <a:endParaRPr lang="en-IN" sz="2400" dirty="0">
              <a:solidFill>
                <a:srgbClr val="000000"/>
              </a:solidFill>
              <a:latin typeface="NimbusRomNo9L-Medi"/>
            </a:endParaRPr>
          </a:p>
          <a:p>
            <a:pPr algn="l"/>
            <a:r>
              <a:rPr lang="en-IN" sz="2400" b="0" i="0" u="none" strike="noStrike" baseline="0" dirty="0">
                <a:latin typeface="NimbusRomNo9L-Regu"/>
              </a:rPr>
              <a:t>The input and </a:t>
            </a:r>
            <a:r>
              <a:rPr lang="en-US" sz="2400" b="0" i="0" u="none" strike="noStrike" baseline="0" dirty="0">
                <a:latin typeface="NimbusRomNo9L-Regu"/>
              </a:rPr>
              <a:t>the senses, depend on the task. </a:t>
            </a:r>
          </a:p>
          <a:p>
            <a:pPr algn="l"/>
            <a:r>
              <a:rPr lang="en-US" sz="2400" b="0" i="0" u="none" strike="noStrike" baseline="0" dirty="0">
                <a:latin typeface="NimbusRomNo9L-Regu"/>
              </a:rPr>
              <a:t>For machine translation from English to Spanish, the sense tag inventory for an English word might be the set of different Spanish translations.</a:t>
            </a:r>
          </a:p>
          <a:p>
            <a:pPr algn="l"/>
            <a:r>
              <a:rPr lang="en-US" sz="2400" b="0" i="0" u="none" strike="noStrike" baseline="0" dirty="0">
                <a:latin typeface="NimbusRomNo9L-Regu"/>
              </a:rPr>
              <a:t>For automatic indexing of medical articles, the sense-tag inventory might be the set of </a:t>
            </a:r>
            <a:r>
              <a:rPr lang="en-US" sz="2400" b="0" i="0" u="none" strike="noStrike" baseline="0" dirty="0" err="1">
                <a:latin typeface="NimbusRomNo9L-Regu"/>
              </a:rPr>
              <a:t>MeSH</a:t>
            </a:r>
            <a:r>
              <a:rPr lang="en-US" sz="2400" b="0" i="0" u="none" strike="noStrike" baseline="0" dirty="0">
                <a:latin typeface="NimbusRomNo9L-Regu"/>
              </a:rPr>
              <a:t> (Medical Subject Headings) thesaurus entries.</a:t>
            </a:r>
          </a:p>
          <a:p>
            <a:pPr algn="l"/>
            <a:r>
              <a:rPr lang="en-US" sz="2400" b="0" i="0" u="none" strike="noStrike" baseline="0" dirty="0">
                <a:latin typeface="NimbusRomNo9L-Regu"/>
              </a:rPr>
              <a:t>There are mainly two WSD tasks: Lexical sample and all – word.</a:t>
            </a:r>
          </a:p>
          <a:p>
            <a:pPr algn="l"/>
            <a:r>
              <a:rPr lang="en-US" sz="2400" b="0" i="0" u="none" strike="noStrike" baseline="0" dirty="0">
                <a:latin typeface="NimbusRomNo9L-Regu"/>
              </a:rPr>
              <a:t>In the </a:t>
            </a:r>
            <a:r>
              <a:rPr lang="en-US" sz="2400" b="1" i="0" u="sng" strike="noStrike" baseline="0" dirty="0">
                <a:latin typeface="NimbusRomNo9L-Medi"/>
              </a:rPr>
              <a:t>lexical sample </a:t>
            </a:r>
            <a:r>
              <a:rPr lang="en-US" sz="2400" b="0" i="0" u="none" strike="noStrike" baseline="0" dirty="0">
                <a:latin typeface="NimbusRomNo9L-Regu"/>
              </a:rPr>
              <a:t>task, a small</a:t>
            </a:r>
            <a:r>
              <a:rPr lang="en-US" sz="2400" dirty="0">
                <a:latin typeface="NimbusRomNo9L-Regu"/>
              </a:rPr>
              <a:t> </a:t>
            </a:r>
            <a:r>
              <a:rPr lang="en-US" sz="2400" b="0" i="0" u="none" strike="noStrike" baseline="0" dirty="0">
                <a:latin typeface="NimbusRomNo9L-Regu"/>
              </a:rPr>
              <a:t>pre-selected set of target words is chosen, along with an inventory of senses for each word from some lexicon. Since the set of words and the set of senses are small, simple supervised classification approaches are used.</a:t>
            </a:r>
            <a:endParaRPr lang="en-IN" sz="3600" dirty="0"/>
          </a:p>
        </p:txBody>
      </p:sp>
    </p:spTree>
    <p:extLst>
      <p:ext uri="{BB962C8B-B14F-4D97-AF65-F5344CB8AC3E}">
        <p14:creationId xmlns:p14="http://schemas.microsoft.com/office/powerpoint/2010/main" val="91043501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2691CF-9063-D50F-A30A-8192C499FB54}"/>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EFB7E372-211A-A760-54DC-6974B6642E57}"/>
              </a:ext>
            </a:extLst>
          </p:cNvPr>
          <p:cNvSpPr>
            <a:spLocks noGrp="1"/>
          </p:cNvSpPr>
          <p:nvPr>
            <p:ph idx="1"/>
          </p:nvPr>
        </p:nvSpPr>
        <p:spPr>
          <a:xfrm>
            <a:off x="838200" y="1825625"/>
            <a:ext cx="10515600" cy="2681061"/>
          </a:xfrm>
        </p:spPr>
        <p:txBody>
          <a:bodyPr/>
          <a:lstStyle/>
          <a:p>
            <a:pPr algn="l"/>
            <a:r>
              <a:rPr lang="en-IN" sz="1800" b="0" i="0" u="none" strike="noStrike" baseline="0" dirty="0">
                <a:solidFill>
                  <a:srgbClr val="000000"/>
                </a:solidFill>
                <a:latin typeface="NimbusRomNo9L-Regu"/>
              </a:rPr>
              <a:t>In the</a:t>
            </a:r>
            <a:r>
              <a:rPr lang="en-IN" sz="1800" b="0" i="0" u="none" strike="noStrike" baseline="0" dirty="0">
                <a:solidFill>
                  <a:srgbClr val="0000FF"/>
                </a:solidFill>
                <a:latin typeface="NimbusRomNo9L-Medi"/>
              </a:rPr>
              <a:t> </a:t>
            </a:r>
            <a:r>
              <a:rPr lang="en-US" sz="1800" b="0" i="0" u="none" strike="noStrike" baseline="0" dirty="0">
                <a:solidFill>
                  <a:srgbClr val="000000"/>
                </a:solidFill>
                <a:latin typeface="NimbusRomNo9L-Medi"/>
              </a:rPr>
              <a:t>all-words </a:t>
            </a:r>
            <a:r>
              <a:rPr lang="en-US" sz="1800" b="0" i="0" u="none" strike="noStrike" baseline="0" dirty="0">
                <a:solidFill>
                  <a:srgbClr val="000000"/>
                </a:solidFill>
                <a:latin typeface="NimbusRomNo9L-Regu"/>
              </a:rPr>
              <a:t>task, systems are given entire texts and a lexicon with an inventory of senses for each entry and are required to disambiguate every content word in the text. </a:t>
            </a:r>
          </a:p>
          <a:p>
            <a:pPr algn="l"/>
            <a:r>
              <a:rPr lang="en-US" sz="1800" b="0" i="0" u="none" strike="noStrike" baseline="0" dirty="0">
                <a:solidFill>
                  <a:srgbClr val="000000"/>
                </a:solidFill>
                <a:latin typeface="NimbusRomNo9L-Regu"/>
              </a:rPr>
              <a:t>The all-words task is similar to part-of-speech tagging, except with a much larger set of tags since each lemma has its own set. </a:t>
            </a:r>
          </a:p>
          <a:p>
            <a:pPr algn="l"/>
            <a:r>
              <a:rPr lang="en-US" sz="1800" b="0" i="0" u="none" strike="noStrike" baseline="0" dirty="0">
                <a:solidFill>
                  <a:srgbClr val="000000"/>
                </a:solidFill>
                <a:latin typeface="NimbusRomNo9L-Regu"/>
              </a:rPr>
              <a:t>A consequence of this larger set of tags is data sparseness; it is unlikely that adequate training data for every word in the test set will be available. Moreover, given the number of polysemous words in reasonably sized lexicons, approaches based on training one classifier per term are </a:t>
            </a:r>
            <a:r>
              <a:rPr lang="en-IN" sz="1800" b="0" i="0" u="none" strike="noStrike" baseline="0" dirty="0">
                <a:solidFill>
                  <a:srgbClr val="000000"/>
                </a:solidFill>
                <a:latin typeface="NimbusRomNo9L-Regu"/>
              </a:rPr>
              <a:t>unlikely to be practical.</a:t>
            </a:r>
            <a:endParaRPr lang="en-IN" dirty="0"/>
          </a:p>
        </p:txBody>
      </p:sp>
    </p:spTree>
    <p:extLst>
      <p:ext uri="{BB962C8B-B14F-4D97-AF65-F5344CB8AC3E}">
        <p14:creationId xmlns:p14="http://schemas.microsoft.com/office/powerpoint/2010/main" val="348589812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AAC45A-D263-C45D-AFF9-95C2001E87CA}"/>
              </a:ext>
            </a:extLst>
          </p:cNvPr>
          <p:cNvSpPr>
            <a:spLocks noGrp="1"/>
          </p:cNvSpPr>
          <p:nvPr>
            <p:ph type="title"/>
          </p:nvPr>
        </p:nvSpPr>
        <p:spPr/>
        <p:txBody>
          <a:bodyPr/>
          <a:lstStyle/>
          <a:p>
            <a:pPr algn="l" fontAlgn="base"/>
            <a:r>
              <a:rPr lang="en-US" b="1" i="0" dirty="0">
                <a:solidFill>
                  <a:srgbClr val="273239"/>
                </a:solidFill>
                <a:effectLst/>
                <a:latin typeface="urw-din"/>
              </a:rPr>
              <a:t>Approaches for Word Sense Disambiguation</a:t>
            </a:r>
          </a:p>
        </p:txBody>
      </p:sp>
      <p:sp>
        <p:nvSpPr>
          <p:cNvPr id="3" name="Content Placeholder 2">
            <a:extLst>
              <a:ext uri="{FF2B5EF4-FFF2-40B4-BE49-F238E27FC236}">
                <a16:creationId xmlns:a16="http://schemas.microsoft.com/office/drawing/2014/main" id="{F4890B5B-0B35-BA4A-8410-B7B2334C3AF7}"/>
              </a:ext>
            </a:extLst>
          </p:cNvPr>
          <p:cNvSpPr>
            <a:spLocks noGrp="1"/>
          </p:cNvSpPr>
          <p:nvPr>
            <p:ph idx="1"/>
          </p:nvPr>
        </p:nvSpPr>
        <p:spPr>
          <a:xfrm>
            <a:off x="838200" y="1825625"/>
            <a:ext cx="10515600" cy="2102563"/>
          </a:xfrm>
        </p:spPr>
        <p:txBody>
          <a:bodyPr/>
          <a:lstStyle/>
          <a:p>
            <a:r>
              <a:rPr lang="en-IN" dirty="0"/>
              <a:t>Supervised Machine Learning</a:t>
            </a:r>
          </a:p>
          <a:p>
            <a:r>
              <a:rPr lang="en-IN" dirty="0"/>
              <a:t>Unsupervised</a:t>
            </a:r>
          </a:p>
          <a:p>
            <a:r>
              <a:rPr lang="en-IN" dirty="0"/>
              <a:t>Knowledge based or Dictionary based approach</a:t>
            </a:r>
          </a:p>
        </p:txBody>
      </p:sp>
    </p:spTree>
    <p:extLst>
      <p:ext uri="{BB962C8B-B14F-4D97-AF65-F5344CB8AC3E}">
        <p14:creationId xmlns:p14="http://schemas.microsoft.com/office/powerpoint/2010/main" val="18340158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C68135-87B9-F2A8-9E1B-0112A0659A6F}"/>
              </a:ext>
            </a:extLst>
          </p:cNvPr>
          <p:cNvSpPr>
            <a:spLocks noGrp="1"/>
          </p:cNvSpPr>
          <p:nvPr>
            <p:ph type="title"/>
          </p:nvPr>
        </p:nvSpPr>
        <p:spPr>
          <a:xfrm>
            <a:off x="838200" y="365125"/>
            <a:ext cx="10515600" cy="577267"/>
          </a:xfrm>
        </p:spPr>
        <p:txBody>
          <a:bodyPr>
            <a:normAutofit fontScale="90000"/>
          </a:bodyPr>
          <a:lstStyle/>
          <a:p>
            <a:r>
              <a:rPr lang="en-IN" dirty="0"/>
              <a:t>Supervised</a:t>
            </a:r>
          </a:p>
        </p:txBody>
      </p:sp>
      <p:sp>
        <p:nvSpPr>
          <p:cNvPr id="3" name="Content Placeholder 2">
            <a:extLst>
              <a:ext uri="{FF2B5EF4-FFF2-40B4-BE49-F238E27FC236}">
                <a16:creationId xmlns:a16="http://schemas.microsoft.com/office/drawing/2014/main" id="{9A3EFB90-AC45-DEBE-6052-914D65C0B293}"/>
              </a:ext>
            </a:extLst>
          </p:cNvPr>
          <p:cNvSpPr>
            <a:spLocks noGrp="1"/>
          </p:cNvSpPr>
          <p:nvPr>
            <p:ph idx="1"/>
          </p:nvPr>
        </p:nvSpPr>
        <p:spPr>
          <a:xfrm>
            <a:off x="838200" y="1203650"/>
            <a:ext cx="10515600" cy="5047860"/>
          </a:xfrm>
        </p:spPr>
        <p:txBody>
          <a:bodyPr>
            <a:normAutofit fontScale="92500" lnSpcReduction="10000"/>
          </a:bodyPr>
          <a:lstStyle/>
          <a:p>
            <a:pPr algn="l" fontAlgn="base">
              <a:lnSpc>
                <a:spcPct val="120000"/>
              </a:lnSpc>
            </a:pPr>
            <a:r>
              <a:rPr lang="en-US" sz="2900" b="0" i="0" dirty="0">
                <a:solidFill>
                  <a:srgbClr val="273239"/>
                </a:solidFill>
                <a:effectLst/>
                <a:latin typeface="urw-din"/>
              </a:rPr>
              <a:t> </a:t>
            </a:r>
            <a:r>
              <a:rPr lang="en-US" sz="2400" dirty="0"/>
              <a:t>The Supervised method is based on a annotated data/ corpus. </a:t>
            </a:r>
          </a:p>
          <a:p>
            <a:pPr algn="l" fontAlgn="base">
              <a:lnSpc>
                <a:spcPct val="120000"/>
              </a:lnSpc>
            </a:pPr>
            <a:r>
              <a:rPr lang="en-US" sz="2400" dirty="0"/>
              <a:t>The supervised approach is based on trained sense annotated corpus to build classifiers. Initially, annotated corpus is required to build a classifier. </a:t>
            </a:r>
          </a:p>
          <a:p>
            <a:pPr algn="l" fontAlgn="base">
              <a:lnSpc>
                <a:spcPct val="120000"/>
              </a:lnSpc>
            </a:pPr>
            <a:r>
              <a:rPr lang="en-US" sz="2400" dirty="0"/>
              <a:t>The classifier is used to recognized the sense of the word based on their context of use. This approach assumes that the context can provide enough evidence on its own to disambiguate words. </a:t>
            </a:r>
          </a:p>
          <a:p>
            <a:pPr algn="l" fontAlgn="base">
              <a:lnSpc>
                <a:spcPct val="120000"/>
              </a:lnSpc>
            </a:pPr>
            <a:r>
              <a:rPr lang="en-US" sz="2400" dirty="0"/>
              <a:t>A major disadvantage of this approach is he requirement of a large sense-tagged corpora.</a:t>
            </a:r>
          </a:p>
          <a:p>
            <a:pPr algn="l" fontAlgn="base">
              <a:lnSpc>
                <a:spcPct val="120000"/>
              </a:lnSpc>
            </a:pPr>
            <a:r>
              <a:rPr lang="en-US" sz="2400" dirty="0"/>
              <a:t>The accuracy of the classifier depends on the size and the variety of the data incorporated in the corpus. Larger the corpus, better the results. The creation of corpus itself is a challenge in terms of time and money</a:t>
            </a:r>
          </a:p>
        </p:txBody>
      </p:sp>
    </p:spTree>
    <p:extLst>
      <p:ext uri="{BB962C8B-B14F-4D97-AF65-F5344CB8AC3E}">
        <p14:creationId xmlns:p14="http://schemas.microsoft.com/office/powerpoint/2010/main" val="245233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4B3686-7D12-26F5-E04A-733B587003AF}"/>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4A37918B-80AE-E129-05D7-6883395478ED}"/>
              </a:ext>
            </a:extLst>
          </p:cNvPr>
          <p:cNvSpPr>
            <a:spLocks noGrp="1"/>
          </p:cNvSpPr>
          <p:nvPr>
            <p:ph idx="1"/>
          </p:nvPr>
        </p:nvSpPr>
        <p:spPr/>
        <p:txBody>
          <a:bodyPr>
            <a:normAutofit fontScale="62500" lnSpcReduction="20000"/>
          </a:bodyPr>
          <a:lstStyle/>
          <a:p>
            <a:pPr algn="l" fontAlgn="base">
              <a:lnSpc>
                <a:spcPct val="120000"/>
              </a:lnSpc>
            </a:pPr>
            <a:r>
              <a:rPr lang="en-US" sz="2800" b="0" i="0" dirty="0">
                <a:solidFill>
                  <a:srgbClr val="273239"/>
                </a:solidFill>
                <a:effectLst/>
                <a:latin typeface="urw-din"/>
              </a:rPr>
              <a:t> Some common techniques used in supervised WSD include:</a:t>
            </a:r>
          </a:p>
          <a:p>
            <a:pPr algn="l" fontAlgn="base">
              <a:lnSpc>
                <a:spcPct val="120000"/>
              </a:lnSpc>
              <a:buFont typeface="+mj-lt"/>
              <a:buAutoNum type="arabicPeriod"/>
            </a:pPr>
            <a:r>
              <a:rPr lang="en-US" sz="2800" b="0" i="0" dirty="0">
                <a:solidFill>
                  <a:srgbClr val="273239"/>
                </a:solidFill>
                <a:effectLst/>
                <a:latin typeface="urw-din"/>
              </a:rPr>
              <a:t>Decision list: A decision list is a set of rules that are used to assign a sense to a target word based on the context in which it appears.</a:t>
            </a:r>
          </a:p>
          <a:p>
            <a:pPr algn="l" fontAlgn="base">
              <a:lnSpc>
                <a:spcPct val="120000"/>
              </a:lnSpc>
              <a:buFont typeface="+mj-lt"/>
              <a:buAutoNum type="arabicPeriod"/>
            </a:pPr>
            <a:r>
              <a:rPr lang="en-US" sz="2800" b="0" i="0" dirty="0">
                <a:solidFill>
                  <a:srgbClr val="273239"/>
                </a:solidFill>
                <a:effectLst/>
                <a:latin typeface="urw-din"/>
              </a:rPr>
              <a:t>Neural Network: Neural networks such as feedforward networks, recurrent neural networks, and transformer networks are used to model the context-sense relationship.</a:t>
            </a:r>
          </a:p>
          <a:p>
            <a:pPr algn="l" fontAlgn="base">
              <a:lnSpc>
                <a:spcPct val="120000"/>
              </a:lnSpc>
              <a:buFont typeface="+mj-lt"/>
              <a:buAutoNum type="arabicPeriod"/>
            </a:pPr>
            <a:r>
              <a:rPr lang="en-US" sz="2800" b="0" i="0" dirty="0">
                <a:solidFill>
                  <a:srgbClr val="273239"/>
                </a:solidFill>
                <a:effectLst/>
                <a:latin typeface="urw-din"/>
              </a:rPr>
              <a:t>Support Vector Machines: SVM is a supervised machine learning algorithm used for classification and regression analysis.</a:t>
            </a:r>
          </a:p>
          <a:p>
            <a:pPr algn="l" fontAlgn="base">
              <a:lnSpc>
                <a:spcPct val="120000"/>
              </a:lnSpc>
              <a:buFont typeface="+mj-lt"/>
              <a:buAutoNum type="arabicPeriod"/>
            </a:pPr>
            <a:r>
              <a:rPr lang="en-US" sz="2800" b="0" i="0" dirty="0">
                <a:solidFill>
                  <a:srgbClr val="273239"/>
                </a:solidFill>
                <a:effectLst/>
                <a:latin typeface="urw-din"/>
              </a:rPr>
              <a:t>Naive Bayes: Naive Bayes is a probabilistic algorithm that uses Bayes’ theorem to classify text into predefined categories.</a:t>
            </a:r>
          </a:p>
          <a:p>
            <a:pPr algn="l" fontAlgn="base">
              <a:lnSpc>
                <a:spcPct val="120000"/>
              </a:lnSpc>
              <a:buFont typeface="+mj-lt"/>
              <a:buAutoNum type="arabicPeriod"/>
            </a:pPr>
            <a:r>
              <a:rPr lang="en-US" sz="2800" b="0" i="0" dirty="0">
                <a:solidFill>
                  <a:srgbClr val="273239"/>
                </a:solidFill>
                <a:effectLst/>
                <a:latin typeface="urw-din"/>
              </a:rPr>
              <a:t>Decision Trees: Decision Trees are a flowchart-like structure in which an internal node represents feature(or attribute), the branch represents a decision rule, and each leaf node represents the outcome.</a:t>
            </a:r>
          </a:p>
          <a:p>
            <a:endParaRPr lang="en-IN" dirty="0"/>
          </a:p>
          <a:p>
            <a:endParaRPr lang="en-IN" dirty="0"/>
          </a:p>
        </p:txBody>
      </p:sp>
    </p:spTree>
    <p:extLst>
      <p:ext uri="{BB962C8B-B14F-4D97-AF65-F5344CB8AC3E}">
        <p14:creationId xmlns:p14="http://schemas.microsoft.com/office/powerpoint/2010/main" val="67137037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130E24-7F5A-9F9B-C95F-263E8FA22D79}"/>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8239A734-F59F-67B5-1D50-140D35B8DB16}"/>
              </a:ext>
            </a:extLst>
          </p:cNvPr>
          <p:cNvSpPr>
            <a:spLocks noGrp="1"/>
          </p:cNvSpPr>
          <p:nvPr>
            <p:ph idx="1"/>
          </p:nvPr>
        </p:nvSpPr>
        <p:spPr/>
        <p:txBody>
          <a:bodyPr>
            <a:normAutofit fontScale="92500" lnSpcReduction="10000"/>
          </a:bodyPr>
          <a:lstStyle/>
          <a:p>
            <a:pPr algn="l" fontAlgn="base">
              <a:buFont typeface="Arial" panose="020B0604020202020204" pitchFamily="34" charset="0"/>
              <a:buChar char="•"/>
            </a:pPr>
            <a:r>
              <a:rPr lang="en-US" b="1" i="0" dirty="0">
                <a:solidFill>
                  <a:srgbClr val="273239"/>
                </a:solidFill>
                <a:effectLst/>
                <a:latin typeface="urw-din"/>
              </a:rPr>
              <a:t>Supervised WSD Exploiting Glosses:</a:t>
            </a:r>
            <a:r>
              <a:rPr lang="en-US" b="0" i="0" dirty="0">
                <a:solidFill>
                  <a:srgbClr val="273239"/>
                </a:solidFill>
                <a:effectLst/>
                <a:latin typeface="urw-din"/>
              </a:rPr>
              <a:t> Textual definitions are a prominent source of information in sense inventories (also known as glosses). Definitions, which follow the format of traditional dictionaries, are a quick and easy way to clarify sense distinctions</a:t>
            </a:r>
          </a:p>
          <a:p>
            <a:pPr algn="l" fontAlgn="base">
              <a:buFont typeface="Arial" panose="020B0604020202020204" pitchFamily="34" charset="0"/>
              <a:buChar char="•"/>
            </a:pPr>
            <a:r>
              <a:rPr lang="en-US" b="1" i="0" dirty="0">
                <a:solidFill>
                  <a:srgbClr val="273239"/>
                </a:solidFill>
                <a:effectLst/>
                <a:latin typeface="urw-din"/>
              </a:rPr>
              <a:t>Purely Data-Driven WSD:</a:t>
            </a:r>
            <a:r>
              <a:rPr lang="en-US" b="0" i="0" dirty="0">
                <a:solidFill>
                  <a:srgbClr val="273239"/>
                </a:solidFill>
                <a:effectLst/>
                <a:latin typeface="urw-din"/>
              </a:rPr>
              <a:t> In this case, a token tagger is a popular baseline model that generates a probability distribution over all senses in the vocabulary for each word in a context.</a:t>
            </a:r>
          </a:p>
          <a:p>
            <a:pPr algn="l" fontAlgn="base">
              <a:buFont typeface="Arial" panose="020B0604020202020204" pitchFamily="34" charset="0"/>
              <a:buChar char="•"/>
            </a:pPr>
            <a:r>
              <a:rPr lang="en-US" b="1" i="0" dirty="0">
                <a:solidFill>
                  <a:srgbClr val="273239"/>
                </a:solidFill>
                <a:effectLst/>
                <a:latin typeface="urw-din"/>
              </a:rPr>
              <a:t>Supervised WSD Exploiting Other Knowledge</a:t>
            </a:r>
            <a:r>
              <a:rPr lang="en-US" b="0" i="0" dirty="0">
                <a:solidFill>
                  <a:srgbClr val="273239"/>
                </a:solidFill>
                <a:effectLst/>
                <a:latin typeface="urw-din"/>
              </a:rPr>
              <a:t>: Additional sources of knowledge, both internal and external to the knowledge base, are also beneficial to WSD models. Some researchers use </a:t>
            </a:r>
            <a:r>
              <a:rPr lang="en-US" b="0" i="0" dirty="0" err="1">
                <a:solidFill>
                  <a:srgbClr val="273239"/>
                </a:solidFill>
                <a:effectLst/>
                <a:latin typeface="urw-din"/>
              </a:rPr>
              <a:t>BabelNet</a:t>
            </a:r>
            <a:r>
              <a:rPr lang="en-US" b="0" i="0" dirty="0">
                <a:solidFill>
                  <a:srgbClr val="273239"/>
                </a:solidFill>
                <a:effectLst/>
                <a:latin typeface="urw-din"/>
              </a:rPr>
              <a:t> translations to fine-tune the output of any WSD system by comparing the output senses’ translations to the target’s translations provided by an NMT system. </a:t>
            </a:r>
          </a:p>
          <a:p>
            <a:endParaRPr lang="en-IN" dirty="0"/>
          </a:p>
        </p:txBody>
      </p:sp>
    </p:spTree>
    <p:extLst>
      <p:ext uri="{BB962C8B-B14F-4D97-AF65-F5344CB8AC3E}">
        <p14:creationId xmlns:p14="http://schemas.microsoft.com/office/powerpoint/2010/main" val="96695768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731576-723C-D805-BEA4-65851582303C}"/>
              </a:ext>
            </a:extLst>
          </p:cNvPr>
          <p:cNvSpPr>
            <a:spLocks noGrp="1"/>
          </p:cNvSpPr>
          <p:nvPr>
            <p:ph type="title"/>
          </p:nvPr>
        </p:nvSpPr>
        <p:spPr/>
        <p:txBody>
          <a:bodyPr/>
          <a:lstStyle/>
          <a:p>
            <a:r>
              <a:rPr lang="en-IN" dirty="0"/>
              <a:t>Unsupervised</a:t>
            </a:r>
          </a:p>
        </p:txBody>
      </p:sp>
      <p:sp>
        <p:nvSpPr>
          <p:cNvPr id="3" name="Content Placeholder 2">
            <a:extLst>
              <a:ext uri="{FF2B5EF4-FFF2-40B4-BE49-F238E27FC236}">
                <a16:creationId xmlns:a16="http://schemas.microsoft.com/office/drawing/2014/main" id="{19A01FB2-1167-7E12-1E4E-ED99CAB2AEF0}"/>
              </a:ext>
            </a:extLst>
          </p:cNvPr>
          <p:cNvSpPr>
            <a:spLocks noGrp="1"/>
          </p:cNvSpPr>
          <p:nvPr>
            <p:ph idx="1"/>
          </p:nvPr>
        </p:nvSpPr>
        <p:spPr/>
        <p:txBody>
          <a:bodyPr>
            <a:normAutofit fontScale="92500"/>
          </a:bodyPr>
          <a:lstStyle/>
          <a:p>
            <a:r>
              <a:rPr lang="en-US" dirty="0"/>
              <a:t>The Unsupervised approach is based on unannotated corpora. </a:t>
            </a:r>
          </a:p>
          <a:p>
            <a:r>
              <a:rPr lang="en-US" dirty="0"/>
              <a:t>It is based on clustering of words. It assumes that sense of the ambiguous word can be induced from the neighboring words.</a:t>
            </a:r>
          </a:p>
          <a:p>
            <a:r>
              <a:rPr lang="en-US" b="0" i="0" dirty="0">
                <a:solidFill>
                  <a:srgbClr val="273239"/>
                </a:solidFill>
                <a:effectLst/>
                <a:latin typeface="urw-din"/>
              </a:rPr>
              <a:t>The underlying assumption is that similar senses occur in similar contexts, and thus senses can be induced from the text by clustering word occurrences using some measure of similarity of context. </a:t>
            </a:r>
          </a:p>
          <a:p>
            <a:r>
              <a:rPr lang="en-US" dirty="0"/>
              <a:t>Since this approach is based on unannotated data, it is very essential to have most of the senses of the word in the training corpus. </a:t>
            </a:r>
          </a:p>
          <a:p>
            <a:r>
              <a:rPr lang="en-US" dirty="0"/>
              <a:t>Some algorithms based on this approach are: Context Group Discrimination, Co-occurrence graphs, WSD using parallel corpora.</a:t>
            </a:r>
          </a:p>
        </p:txBody>
      </p:sp>
    </p:spTree>
    <p:extLst>
      <p:ext uri="{BB962C8B-B14F-4D97-AF65-F5344CB8AC3E}">
        <p14:creationId xmlns:p14="http://schemas.microsoft.com/office/powerpoint/2010/main" val="370943306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266D21-52CB-1B1D-7535-26F720B373AA}"/>
              </a:ext>
            </a:extLst>
          </p:cNvPr>
          <p:cNvSpPr>
            <a:spLocks noGrp="1"/>
          </p:cNvSpPr>
          <p:nvPr>
            <p:ph type="title"/>
          </p:nvPr>
        </p:nvSpPr>
        <p:spPr/>
        <p:txBody>
          <a:bodyPr/>
          <a:lstStyle/>
          <a:p>
            <a:r>
              <a:rPr lang="en-IN" dirty="0"/>
              <a:t>Knowledge Based </a:t>
            </a:r>
          </a:p>
        </p:txBody>
      </p:sp>
      <p:sp>
        <p:nvSpPr>
          <p:cNvPr id="3" name="Content Placeholder 2">
            <a:extLst>
              <a:ext uri="{FF2B5EF4-FFF2-40B4-BE49-F238E27FC236}">
                <a16:creationId xmlns:a16="http://schemas.microsoft.com/office/drawing/2014/main" id="{EF7311E1-A41D-D79E-292C-12750784CFEB}"/>
              </a:ext>
            </a:extLst>
          </p:cNvPr>
          <p:cNvSpPr>
            <a:spLocks noGrp="1"/>
          </p:cNvSpPr>
          <p:nvPr>
            <p:ph idx="1"/>
          </p:nvPr>
        </p:nvSpPr>
        <p:spPr/>
        <p:txBody>
          <a:bodyPr>
            <a:normAutofit/>
          </a:bodyPr>
          <a:lstStyle/>
          <a:p>
            <a:r>
              <a:rPr lang="en-US" b="0" i="0" dirty="0">
                <a:solidFill>
                  <a:srgbClr val="000000"/>
                </a:solidFill>
                <a:effectLst/>
                <a:latin typeface="Nunito" pitchFamily="2" charset="0"/>
              </a:rPr>
              <a:t>As the name suggests, for disambiguation, these methods primarily rely on dictionaries, treasures and lexical knowledge base. They do not use corpora evidences for disambiguation.</a:t>
            </a:r>
            <a:r>
              <a:rPr lang="en-US" b="0" i="0" dirty="0">
                <a:solidFill>
                  <a:srgbClr val="273239"/>
                </a:solidFill>
                <a:effectLst/>
                <a:latin typeface="urw-din"/>
              </a:rPr>
              <a:t>.  </a:t>
            </a:r>
          </a:p>
          <a:p>
            <a:r>
              <a:rPr lang="en-US" b="0" i="0" u="sng" dirty="0" err="1">
                <a:effectLst/>
                <a:latin typeface="urw-din"/>
                <a:hlinkClick r:id="rId2"/>
              </a:rPr>
              <a:t>Lesk</a:t>
            </a:r>
            <a:r>
              <a:rPr lang="en-US" b="0" i="0" u="sng" dirty="0">
                <a:effectLst/>
                <a:latin typeface="urw-din"/>
                <a:hlinkClick r:id="rId2"/>
              </a:rPr>
              <a:t> Algorithm</a:t>
            </a:r>
            <a:r>
              <a:rPr lang="en-US" b="0" i="0" dirty="0">
                <a:solidFill>
                  <a:srgbClr val="273239"/>
                </a:solidFill>
                <a:effectLst/>
                <a:latin typeface="urw-din"/>
              </a:rPr>
              <a:t> is the classical algorithm based on Knowledge-Based WSD. </a:t>
            </a:r>
          </a:p>
          <a:p>
            <a:r>
              <a:rPr lang="en-US" b="0" i="0" dirty="0" err="1">
                <a:solidFill>
                  <a:srgbClr val="273239"/>
                </a:solidFill>
                <a:effectLst/>
                <a:latin typeface="urw-din"/>
              </a:rPr>
              <a:t>Lesk</a:t>
            </a:r>
            <a:r>
              <a:rPr lang="en-US" b="0" i="0" dirty="0">
                <a:solidFill>
                  <a:srgbClr val="273239"/>
                </a:solidFill>
                <a:effectLst/>
                <a:latin typeface="urw-din"/>
              </a:rPr>
              <a:t> algorithm assumes that words in a given “neighborhood” (a portion of text) will have a similar theme. The dictionary definition of an uncertain word is compared to the terms in its neighborhood in a simplified version of the </a:t>
            </a:r>
            <a:r>
              <a:rPr lang="en-US" b="0" i="0" dirty="0" err="1">
                <a:solidFill>
                  <a:srgbClr val="273239"/>
                </a:solidFill>
                <a:effectLst/>
                <a:latin typeface="urw-din"/>
              </a:rPr>
              <a:t>Lesk</a:t>
            </a:r>
            <a:r>
              <a:rPr lang="en-US" b="0" i="0" dirty="0">
                <a:solidFill>
                  <a:srgbClr val="273239"/>
                </a:solidFill>
                <a:effectLst/>
                <a:latin typeface="urw-din"/>
              </a:rPr>
              <a:t> algorithm. </a:t>
            </a:r>
            <a:endParaRPr lang="en-IN" dirty="0"/>
          </a:p>
        </p:txBody>
      </p:sp>
    </p:spTree>
    <p:extLst>
      <p:ext uri="{BB962C8B-B14F-4D97-AF65-F5344CB8AC3E}">
        <p14:creationId xmlns:p14="http://schemas.microsoft.com/office/powerpoint/2010/main" val="217010735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E47845-D54E-0C27-B0B6-EF95B0D91DCE}"/>
              </a:ext>
            </a:extLst>
          </p:cNvPr>
          <p:cNvSpPr>
            <a:spLocks noGrp="1"/>
          </p:cNvSpPr>
          <p:nvPr>
            <p:ph type="title"/>
          </p:nvPr>
        </p:nvSpPr>
        <p:spPr/>
        <p:txBody>
          <a:bodyPr>
            <a:normAutofit fontScale="90000"/>
          </a:bodyPr>
          <a:lstStyle/>
          <a:p>
            <a:r>
              <a:rPr lang="en-US" b="0" i="0" dirty="0">
                <a:solidFill>
                  <a:srgbClr val="000000"/>
                </a:solidFill>
                <a:effectLst/>
                <a:latin typeface="Heebo" pitchFamily="2" charset="-79"/>
                <a:cs typeface="Heebo" pitchFamily="2" charset="-79"/>
              </a:rPr>
              <a:t>Applications of Word Sense Disambiguation (WSD)</a:t>
            </a:r>
            <a:br>
              <a:rPr lang="en-US" b="0" i="0" dirty="0">
                <a:solidFill>
                  <a:srgbClr val="000000"/>
                </a:solidFill>
                <a:effectLst/>
                <a:latin typeface="Heebo" pitchFamily="2" charset="-79"/>
                <a:cs typeface="Heebo" pitchFamily="2" charset="-79"/>
              </a:rPr>
            </a:br>
            <a:endParaRPr lang="en-IN" dirty="0"/>
          </a:p>
        </p:txBody>
      </p:sp>
      <p:sp>
        <p:nvSpPr>
          <p:cNvPr id="3" name="Content Placeholder 2">
            <a:extLst>
              <a:ext uri="{FF2B5EF4-FFF2-40B4-BE49-F238E27FC236}">
                <a16:creationId xmlns:a16="http://schemas.microsoft.com/office/drawing/2014/main" id="{6ED6B3D4-A797-8A35-8438-8BA58301317F}"/>
              </a:ext>
            </a:extLst>
          </p:cNvPr>
          <p:cNvSpPr>
            <a:spLocks noGrp="1"/>
          </p:cNvSpPr>
          <p:nvPr>
            <p:ph idx="1"/>
          </p:nvPr>
        </p:nvSpPr>
        <p:spPr/>
        <p:txBody>
          <a:bodyPr>
            <a:normAutofit fontScale="77500" lnSpcReduction="20000"/>
          </a:bodyPr>
          <a:lstStyle/>
          <a:p>
            <a:pPr algn="l"/>
            <a:r>
              <a:rPr lang="en-US" b="0" i="0" dirty="0">
                <a:effectLst/>
                <a:latin typeface="Heebo" pitchFamily="2" charset="-79"/>
                <a:cs typeface="Heebo" pitchFamily="2" charset="-79"/>
              </a:rPr>
              <a:t>Machine Translation</a:t>
            </a:r>
          </a:p>
          <a:p>
            <a:pPr algn="just"/>
            <a:r>
              <a:rPr lang="en-US" b="0" i="0" dirty="0">
                <a:solidFill>
                  <a:srgbClr val="000000"/>
                </a:solidFill>
                <a:effectLst/>
                <a:latin typeface="Nunito" pitchFamily="2" charset="0"/>
              </a:rPr>
              <a:t>Machine translation or MT is the most obvious application of WSD. In MT, Lexical choice for the words that have distinct translations for different senses, is done by WSD. The senses in MT are represented as words in the target language. Most of the machine translation systems do not use explicit WSD module.</a:t>
            </a:r>
          </a:p>
          <a:p>
            <a:pPr algn="l"/>
            <a:r>
              <a:rPr lang="en-US" b="0" i="0" dirty="0">
                <a:effectLst/>
                <a:latin typeface="Heebo" pitchFamily="2" charset="-79"/>
                <a:cs typeface="Heebo" pitchFamily="2" charset="-79"/>
              </a:rPr>
              <a:t>Information Retrieval (IR)</a:t>
            </a:r>
          </a:p>
          <a:p>
            <a:pPr algn="just"/>
            <a:r>
              <a:rPr lang="en-US" b="0" i="0" dirty="0">
                <a:solidFill>
                  <a:srgbClr val="000000"/>
                </a:solidFill>
                <a:effectLst/>
                <a:latin typeface="Nunito" pitchFamily="2" charset="0"/>
              </a:rPr>
              <a:t>Information retrieval (IR) may be defined as a software program that deals with the organization, storage, retrieval and evaluation of information from document repositories particularly textual information. The system basically assists users in finding the information they required but it does not explicitly return the answers of the questions. WSD is used to resolve the ambiguities of the queries provided to IR system. As like MT, current IR systems do not explicitly use WSD module and they rely on the concept that user would type enough context in the query to only retrieve relevant documents.</a:t>
            </a:r>
          </a:p>
          <a:p>
            <a:endParaRPr lang="en-IN" dirty="0"/>
          </a:p>
        </p:txBody>
      </p:sp>
    </p:spTree>
    <p:extLst>
      <p:ext uri="{BB962C8B-B14F-4D97-AF65-F5344CB8AC3E}">
        <p14:creationId xmlns:p14="http://schemas.microsoft.com/office/powerpoint/2010/main" val="18359902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C3D72-10C3-7A19-28B8-D7F73C23FE73}"/>
              </a:ext>
            </a:extLst>
          </p:cNvPr>
          <p:cNvSpPr>
            <a:spLocks noGrp="1"/>
          </p:cNvSpPr>
          <p:nvPr>
            <p:ph type="title"/>
          </p:nvPr>
        </p:nvSpPr>
        <p:spPr/>
        <p:txBody>
          <a:bodyPr/>
          <a:lstStyle/>
          <a:p>
            <a:r>
              <a:rPr lang="en-IN" dirty="0">
                <a:solidFill>
                  <a:srgbClr val="FF0000"/>
                </a:solidFill>
              </a:rPr>
              <a:t>Ambiguity and word senses</a:t>
            </a:r>
          </a:p>
        </p:txBody>
      </p:sp>
      <p:sp>
        <p:nvSpPr>
          <p:cNvPr id="3" name="Content Placeholder 2">
            <a:extLst>
              <a:ext uri="{FF2B5EF4-FFF2-40B4-BE49-F238E27FC236}">
                <a16:creationId xmlns:a16="http://schemas.microsoft.com/office/drawing/2014/main" id="{B3BF6EF6-6B96-29C4-D3CB-4ED90038EE0D}"/>
              </a:ext>
            </a:extLst>
          </p:cNvPr>
          <p:cNvSpPr>
            <a:spLocks noGrp="1"/>
          </p:cNvSpPr>
          <p:nvPr>
            <p:ph idx="1"/>
          </p:nvPr>
        </p:nvSpPr>
        <p:spPr/>
        <p:txBody>
          <a:bodyPr/>
          <a:lstStyle/>
          <a:p>
            <a:r>
              <a:rPr lang="en-IN" dirty="0"/>
              <a:t>Semantic ambiguity happens when the word themselves have a variable meaning.</a:t>
            </a:r>
          </a:p>
          <a:p>
            <a:r>
              <a:rPr lang="en-IN" dirty="0"/>
              <a:t>Take the below example, The car hit the pole while it was moving.</a:t>
            </a:r>
          </a:p>
          <a:p>
            <a:r>
              <a:rPr lang="en-IN" dirty="0"/>
              <a:t>The interpretation can be </a:t>
            </a:r>
          </a:p>
          <a:p>
            <a:r>
              <a:rPr lang="en-IN" dirty="0"/>
              <a:t>The car (while moving) hit the pole</a:t>
            </a:r>
          </a:p>
          <a:p>
            <a:r>
              <a:rPr lang="en-IN" dirty="0"/>
              <a:t>The car hit the pole that was moving.</a:t>
            </a:r>
          </a:p>
          <a:p>
            <a:r>
              <a:rPr lang="en-IN" dirty="0"/>
              <a:t>The first interpretation is preferred over the second one because we have a model of the world that help us to distinguish what is logical (or possible) from what is not.</a:t>
            </a:r>
          </a:p>
        </p:txBody>
      </p:sp>
    </p:spTree>
    <p:extLst>
      <p:ext uri="{BB962C8B-B14F-4D97-AF65-F5344CB8AC3E}">
        <p14:creationId xmlns:p14="http://schemas.microsoft.com/office/powerpoint/2010/main" val="19440450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C1DE5A-11BC-590D-8084-1D959DEFBAE9}"/>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86ABCB77-311C-E03D-C55F-6CE5D93F7933}"/>
              </a:ext>
            </a:extLst>
          </p:cNvPr>
          <p:cNvSpPr>
            <a:spLocks noGrp="1"/>
          </p:cNvSpPr>
          <p:nvPr>
            <p:ph idx="1"/>
          </p:nvPr>
        </p:nvSpPr>
        <p:spPr/>
        <p:txBody>
          <a:bodyPr>
            <a:normAutofit fontScale="92500" lnSpcReduction="20000"/>
          </a:bodyPr>
          <a:lstStyle/>
          <a:p>
            <a:pPr algn="l"/>
            <a:r>
              <a:rPr lang="en-US" b="0" i="0" dirty="0" err="1">
                <a:effectLst/>
                <a:latin typeface="Heebo" pitchFamily="2" charset="-79"/>
                <a:cs typeface="Heebo" pitchFamily="2" charset="-79"/>
              </a:rPr>
              <a:t>ext</a:t>
            </a:r>
            <a:r>
              <a:rPr lang="en-US" b="0" i="0" dirty="0">
                <a:effectLst/>
                <a:latin typeface="Heebo" pitchFamily="2" charset="-79"/>
                <a:cs typeface="Heebo" pitchFamily="2" charset="-79"/>
              </a:rPr>
              <a:t> Mining and Information Extraction (IE)</a:t>
            </a:r>
          </a:p>
          <a:p>
            <a:pPr algn="just"/>
            <a:r>
              <a:rPr lang="en-US" b="0" i="0" dirty="0">
                <a:solidFill>
                  <a:srgbClr val="000000"/>
                </a:solidFill>
                <a:effectLst/>
                <a:latin typeface="Nunito" pitchFamily="2" charset="0"/>
              </a:rPr>
              <a:t>In most of the applications, WSD is necessary to do accurate analysis of text. For example, WSD helps intelligent gathering system to do flagging of the correct words. For example, medical intelligent system might need flagging of “illegal drugs” rather than “medical drugs”</a:t>
            </a:r>
          </a:p>
          <a:p>
            <a:pPr algn="l"/>
            <a:r>
              <a:rPr lang="en-US" b="0" i="0" dirty="0">
                <a:effectLst/>
                <a:latin typeface="Heebo" pitchFamily="2" charset="-79"/>
                <a:cs typeface="Heebo" pitchFamily="2" charset="-79"/>
              </a:rPr>
              <a:t>Lexicography</a:t>
            </a:r>
          </a:p>
          <a:p>
            <a:pPr algn="l"/>
            <a:r>
              <a:rPr lang="en-US" b="0" i="0" dirty="0">
                <a:effectLst/>
                <a:latin typeface="Heebo" pitchFamily="2" charset="-79"/>
                <a:cs typeface="Heebo" pitchFamily="2" charset="-79"/>
              </a:rPr>
              <a:t>Lexicography</a:t>
            </a:r>
          </a:p>
          <a:p>
            <a:pPr algn="just"/>
            <a:r>
              <a:rPr lang="en-US" b="0" i="0" dirty="0">
                <a:solidFill>
                  <a:srgbClr val="000000"/>
                </a:solidFill>
                <a:effectLst/>
                <a:latin typeface="Nunito" pitchFamily="2" charset="0"/>
              </a:rPr>
              <a:t>WSD and lexicography can work together in loop because modern lexicography is </a:t>
            </a:r>
            <a:r>
              <a:rPr lang="en-US" b="0" i="0" dirty="0" err="1">
                <a:solidFill>
                  <a:srgbClr val="000000"/>
                </a:solidFill>
                <a:effectLst/>
                <a:latin typeface="Nunito" pitchFamily="2" charset="0"/>
              </a:rPr>
              <a:t>corpusbased</a:t>
            </a:r>
            <a:r>
              <a:rPr lang="en-US" b="0" i="0" dirty="0">
                <a:solidFill>
                  <a:srgbClr val="000000"/>
                </a:solidFill>
                <a:effectLst/>
                <a:latin typeface="Nunito" pitchFamily="2" charset="0"/>
              </a:rPr>
              <a:t>. With lexicography, WSD provides rough empirical sense groupings as well as statistically significant contextual indicators of sense.</a:t>
            </a:r>
          </a:p>
          <a:p>
            <a:endParaRPr lang="en-IN" dirty="0"/>
          </a:p>
        </p:txBody>
      </p:sp>
    </p:spTree>
    <p:extLst>
      <p:ext uri="{BB962C8B-B14F-4D97-AF65-F5344CB8AC3E}">
        <p14:creationId xmlns:p14="http://schemas.microsoft.com/office/powerpoint/2010/main" val="130409785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D950E9-9EDB-618E-6A7D-8F616A849173}"/>
              </a:ext>
            </a:extLst>
          </p:cNvPr>
          <p:cNvSpPr>
            <a:spLocks noGrp="1"/>
          </p:cNvSpPr>
          <p:nvPr>
            <p:ph type="title"/>
          </p:nvPr>
        </p:nvSpPr>
        <p:spPr/>
        <p:txBody>
          <a:bodyPr>
            <a:normAutofit fontScale="90000"/>
          </a:bodyPr>
          <a:lstStyle/>
          <a:p>
            <a:r>
              <a:rPr lang="en-US" b="0" i="0" dirty="0">
                <a:solidFill>
                  <a:srgbClr val="000000"/>
                </a:solidFill>
                <a:effectLst/>
                <a:latin typeface="Heebo" pitchFamily="2" charset="-79"/>
                <a:cs typeface="Heebo" pitchFamily="2" charset="-79"/>
              </a:rPr>
              <a:t>Difficulties in Word Sense Disambiguation (WSD)</a:t>
            </a:r>
            <a:br>
              <a:rPr lang="en-US" b="0" i="0" dirty="0">
                <a:solidFill>
                  <a:srgbClr val="000000"/>
                </a:solidFill>
                <a:effectLst/>
                <a:latin typeface="Heebo" pitchFamily="2" charset="-79"/>
                <a:cs typeface="Heebo" pitchFamily="2" charset="-79"/>
              </a:rPr>
            </a:br>
            <a:endParaRPr lang="en-IN" dirty="0"/>
          </a:p>
        </p:txBody>
      </p:sp>
      <p:sp>
        <p:nvSpPr>
          <p:cNvPr id="3" name="Content Placeholder 2">
            <a:extLst>
              <a:ext uri="{FF2B5EF4-FFF2-40B4-BE49-F238E27FC236}">
                <a16:creationId xmlns:a16="http://schemas.microsoft.com/office/drawing/2014/main" id="{BCE4B10B-C0D3-6829-6822-7D6B021242E2}"/>
              </a:ext>
            </a:extLst>
          </p:cNvPr>
          <p:cNvSpPr>
            <a:spLocks noGrp="1"/>
          </p:cNvSpPr>
          <p:nvPr>
            <p:ph idx="1"/>
          </p:nvPr>
        </p:nvSpPr>
        <p:spPr/>
        <p:txBody>
          <a:bodyPr>
            <a:normAutofit fontScale="62500" lnSpcReduction="20000"/>
          </a:bodyPr>
          <a:lstStyle/>
          <a:p>
            <a:pPr algn="just"/>
            <a:r>
              <a:rPr lang="en-US" b="0" i="0" dirty="0">
                <a:solidFill>
                  <a:srgbClr val="000000"/>
                </a:solidFill>
                <a:effectLst/>
                <a:latin typeface="Nunito" pitchFamily="2" charset="0"/>
              </a:rPr>
              <a:t>Followings are some difficulties faced by word sense disambiguation (WSD) −</a:t>
            </a:r>
          </a:p>
          <a:p>
            <a:pPr algn="l"/>
            <a:r>
              <a:rPr lang="en-US" b="0" i="0" dirty="0">
                <a:effectLst/>
                <a:latin typeface="Heebo" pitchFamily="2" charset="-79"/>
                <a:cs typeface="Heebo" pitchFamily="2" charset="-79"/>
              </a:rPr>
              <a:t>Differences between dictionaries</a:t>
            </a:r>
          </a:p>
          <a:p>
            <a:pPr algn="just"/>
            <a:r>
              <a:rPr lang="en-US" b="0" i="0" dirty="0">
                <a:solidFill>
                  <a:srgbClr val="000000"/>
                </a:solidFill>
                <a:effectLst/>
                <a:latin typeface="Nunito" pitchFamily="2" charset="0"/>
              </a:rPr>
              <a:t>The major problem of WSD is to decide the sense of the word because different senses can be very closely related. Even different dictionaries and thesauruses can provide different divisions of words into senses.</a:t>
            </a:r>
          </a:p>
          <a:p>
            <a:pPr algn="l"/>
            <a:r>
              <a:rPr lang="en-US" b="0" i="0" dirty="0">
                <a:effectLst/>
                <a:latin typeface="Heebo" pitchFamily="2" charset="-79"/>
                <a:cs typeface="Heebo" pitchFamily="2" charset="-79"/>
              </a:rPr>
              <a:t>Different algorithms for different applications</a:t>
            </a:r>
          </a:p>
          <a:p>
            <a:pPr algn="just"/>
            <a:r>
              <a:rPr lang="en-US" b="0" i="0" dirty="0">
                <a:solidFill>
                  <a:srgbClr val="000000"/>
                </a:solidFill>
                <a:effectLst/>
                <a:latin typeface="Nunito" pitchFamily="2" charset="0"/>
              </a:rPr>
              <a:t>Another problem of WSD is that completely different algorithm might be needed for different applications. For example, in machine translation, it takes the form of target word selection; and in information retrieval, a sense inventory is not required.</a:t>
            </a:r>
          </a:p>
          <a:p>
            <a:pPr algn="l"/>
            <a:r>
              <a:rPr lang="en-US" b="0" i="0" dirty="0">
                <a:effectLst/>
                <a:latin typeface="Heebo" pitchFamily="2" charset="-79"/>
                <a:cs typeface="Heebo" pitchFamily="2" charset="-79"/>
              </a:rPr>
              <a:t>Inter-judge variance</a:t>
            </a:r>
          </a:p>
          <a:p>
            <a:pPr algn="just"/>
            <a:r>
              <a:rPr lang="en-US" b="0" i="0" dirty="0">
                <a:solidFill>
                  <a:srgbClr val="000000"/>
                </a:solidFill>
                <a:effectLst/>
                <a:latin typeface="Nunito" pitchFamily="2" charset="0"/>
              </a:rPr>
              <a:t>Another problem of WSD is that WSD systems are generally tested by having their results on a task compared against the task of human beings. This is called the problem of </a:t>
            </a:r>
            <a:r>
              <a:rPr lang="en-US" b="0" i="0" dirty="0" err="1">
                <a:solidFill>
                  <a:srgbClr val="000000"/>
                </a:solidFill>
                <a:effectLst/>
                <a:latin typeface="Nunito" pitchFamily="2" charset="0"/>
              </a:rPr>
              <a:t>interjudge</a:t>
            </a:r>
            <a:r>
              <a:rPr lang="en-US" b="0" i="0" dirty="0">
                <a:solidFill>
                  <a:srgbClr val="000000"/>
                </a:solidFill>
                <a:effectLst/>
                <a:latin typeface="Nunito" pitchFamily="2" charset="0"/>
              </a:rPr>
              <a:t> variance.</a:t>
            </a:r>
          </a:p>
          <a:p>
            <a:pPr algn="l"/>
            <a:r>
              <a:rPr lang="en-US" b="0" i="0" dirty="0">
                <a:effectLst/>
                <a:latin typeface="Heebo" pitchFamily="2" charset="-79"/>
                <a:cs typeface="Heebo" pitchFamily="2" charset="-79"/>
              </a:rPr>
              <a:t>Word-sense discreteness</a:t>
            </a:r>
          </a:p>
          <a:p>
            <a:pPr algn="just"/>
            <a:r>
              <a:rPr lang="en-US" b="0" i="0" dirty="0">
                <a:solidFill>
                  <a:srgbClr val="000000"/>
                </a:solidFill>
                <a:effectLst/>
                <a:latin typeface="Nunito" pitchFamily="2" charset="0"/>
              </a:rPr>
              <a:t>Another difficulty in WSD is that words cannot be easily divided into discrete </a:t>
            </a:r>
            <a:r>
              <a:rPr lang="en-US" b="0" i="0" dirty="0" err="1">
                <a:solidFill>
                  <a:srgbClr val="000000"/>
                </a:solidFill>
                <a:effectLst/>
                <a:latin typeface="Nunito" pitchFamily="2" charset="0"/>
              </a:rPr>
              <a:t>submeanings</a:t>
            </a:r>
            <a:r>
              <a:rPr lang="en-US" b="0" i="0" dirty="0">
                <a:solidFill>
                  <a:srgbClr val="000000"/>
                </a:solidFill>
                <a:effectLst/>
                <a:latin typeface="Nunito" pitchFamily="2" charset="0"/>
              </a:rPr>
              <a:t>.</a:t>
            </a:r>
          </a:p>
          <a:p>
            <a:endParaRPr lang="en-IN" dirty="0"/>
          </a:p>
        </p:txBody>
      </p:sp>
    </p:spTree>
    <p:extLst>
      <p:ext uri="{BB962C8B-B14F-4D97-AF65-F5344CB8AC3E}">
        <p14:creationId xmlns:p14="http://schemas.microsoft.com/office/powerpoint/2010/main" val="90429400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493A5B-4A2F-45DB-9530-4E68C25440D0}"/>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2922F1B5-9BE2-47AF-9F99-0385946C942F}"/>
              </a:ext>
            </a:extLst>
          </p:cNvPr>
          <p:cNvPicPr>
            <a:picLocks noGrp="1" noChangeAspect="1"/>
          </p:cNvPicPr>
          <p:nvPr>
            <p:ph idx="1"/>
          </p:nvPr>
        </p:nvPicPr>
        <p:blipFill>
          <a:blip r:embed="rId2"/>
          <a:stretch>
            <a:fillRect/>
          </a:stretch>
        </p:blipFill>
        <p:spPr>
          <a:xfrm>
            <a:off x="1094686" y="739036"/>
            <a:ext cx="10002628" cy="4747475"/>
          </a:xfrm>
        </p:spPr>
      </p:pic>
    </p:spTree>
    <p:extLst>
      <p:ext uri="{BB962C8B-B14F-4D97-AF65-F5344CB8AC3E}">
        <p14:creationId xmlns:p14="http://schemas.microsoft.com/office/powerpoint/2010/main" val="208075724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53F9B9-BF5B-4226-A0E4-DD705A42DB01}"/>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E255FFC7-5998-43AF-8120-3FE0E934962A}"/>
              </a:ext>
            </a:extLst>
          </p:cNvPr>
          <p:cNvPicPr>
            <a:picLocks noGrp="1" noChangeAspect="1"/>
          </p:cNvPicPr>
          <p:nvPr>
            <p:ph idx="1"/>
          </p:nvPr>
        </p:nvPicPr>
        <p:blipFill>
          <a:blip r:embed="rId2"/>
          <a:stretch>
            <a:fillRect/>
          </a:stretch>
        </p:blipFill>
        <p:spPr>
          <a:xfrm>
            <a:off x="1095784" y="588724"/>
            <a:ext cx="10000431" cy="5473874"/>
          </a:xfrm>
        </p:spPr>
      </p:pic>
    </p:spTree>
    <p:extLst>
      <p:ext uri="{BB962C8B-B14F-4D97-AF65-F5344CB8AC3E}">
        <p14:creationId xmlns:p14="http://schemas.microsoft.com/office/powerpoint/2010/main" val="24412680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649467-E36F-477F-8900-49F982FF71F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D32CEC0-0B8C-4B72-B074-5CE07FB2296F}"/>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5C066C03-DFA7-4BDF-9DA1-C40F4CFD3E34}"/>
              </a:ext>
            </a:extLst>
          </p:cNvPr>
          <p:cNvPicPr>
            <a:picLocks noChangeAspect="1"/>
          </p:cNvPicPr>
          <p:nvPr/>
        </p:nvPicPr>
        <p:blipFill>
          <a:blip r:embed="rId2"/>
          <a:stretch>
            <a:fillRect/>
          </a:stretch>
        </p:blipFill>
        <p:spPr>
          <a:xfrm>
            <a:off x="1387686" y="255508"/>
            <a:ext cx="8585910" cy="2290393"/>
          </a:xfrm>
          <a:prstGeom prst="rect">
            <a:avLst/>
          </a:prstGeom>
        </p:spPr>
      </p:pic>
      <p:pic>
        <p:nvPicPr>
          <p:cNvPr id="7" name="Picture 6">
            <a:extLst>
              <a:ext uri="{FF2B5EF4-FFF2-40B4-BE49-F238E27FC236}">
                <a16:creationId xmlns:a16="http://schemas.microsoft.com/office/drawing/2014/main" id="{3D9F927C-1C59-42C7-A2E8-F076F2B65BF8}"/>
              </a:ext>
            </a:extLst>
          </p:cNvPr>
          <p:cNvPicPr>
            <a:picLocks noChangeAspect="1"/>
          </p:cNvPicPr>
          <p:nvPr/>
        </p:nvPicPr>
        <p:blipFill>
          <a:blip r:embed="rId3"/>
          <a:stretch>
            <a:fillRect/>
          </a:stretch>
        </p:blipFill>
        <p:spPr>
          <a:xfrm>
            <a:off x="1630815" y="2674166"/>
            <a:ext cx="8032198" cy="3490271"/>
          </a:xfrm>
          <a:prstGeom prst="rect">
            <a:avLst/>
          </a:prstGeom>
        </p:spPr>
      </p:pic>
    </p:spTree>
    <p:extLst>
      <p:ext uri="{BB962C8B-B14F-4D97-AF65-F5344CB8AC3E}">
        <p14:creationId xmlns:p14="http://schemas.microsoft.com/office/powerpoint/2010/main" val="355204282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4F6C40-1901-444D-B34A-CCF5B079AB7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A727435-22AF-4D4E-B2FA-AA178C302955}"/>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11979F2A-15ED-4408-8B6D-142AF91F20CB}"/>
              </a:ext>
            </a:extLst>
          </p:cNvPr>
          <p:cNvPicPr>
            <a:picLocks noChangeAspect="1"/>
          </p:cNvPicPr>
          <p:nvPr/>
        </p:nvPicPr>
        <p:blipFill>
          <a:blip r:embed="rId2"/>
          <a:stretch>
            <a:fillRect/>
          </a:stretch>
        </p:blipFill>
        <p:spPr>
          <a:xfrm>
            <a:off x="838200" y="139656"/>
            <a:ext cx="9469766" cy="3301870"/>
          </a:xfrm>
          <a:prstGeom prst="rect">
            <a:avLst/>
          </a:prstGeom>
        </p:spPr>
      </p:pic>
      <p:pic>
        <p:nvPicPr>
          <p:cNvPr id="7" name="Picture 6">
            <a:extLst>
              <a:ext uri="{FF2B5EF4-FFF2-40B4-BE49-F238E27FC236}">
                <a16:creationId xmlns:a16="http://schemas.microsoft.com/office/drawing/2014/main" id="{6AD60576-1B2D-43B6-A45A-213CF2A479AE}"/>
              </a:ext>
            </a:extLst>
          </p:cNvPr>
          <p:cNvPicPr>
            <a:picLocks noChangeAspect="1"/>
          </p:cNvPicPr>
          <p:nvPr/>
        </p:nvPicPr>
        <p:blipFill>
          <a:blip r:embed="rId3"/>
          <a:stretch>
            <a:fillRect/>
          </a:stretch>
        </p:blipFill>
        <p:spPr>
          <a:xfrm>
            <a:off x="525562" y="3465525"/>
            <a:ext cx="10449463" cy="2711438"/>
          </a:xfrm>
          <a:prstGeom prst="rect">
            <a:avLst/>
          </a:prstGeom>
        </p:spPr>
      </p:pic>
    </p:spTree>
    <p:extLst>
      <p:ext uri="{BB962C8B-B14F-4D97-AF65-F5344CB8AC3E}">
        <p14:creationId xmlns:p14="http://schemas.microsoft.com/office/powerpoint/2010/main" val="249561726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6E9A57-76D3-467C-A4E2-1DF17896419C}"/>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C3213B48-6730-4BC7-B319-F9314E871B7A}"/>
              </a:ext>
            </a:extLst>
          </p:cNvPr>
          <p:cNvPicPr>
            <a:picLocks noGrp="1" noChangeAspect="1"/>
          </p:cNvPicPr>
          <p:nvPr>
            <p:ph idx="1"/>
          </p:nvPr>
        </p:nvPicPr>
        <p:blipFill>
          <a:blip r:embed="rId2"/>
          <a:stretch>
            <a:fillRect/>
          </a:stretch>
        </p:blipFill>
        <p:spPr>
          <a:xfrm>
            <a:off x="960154" y="688931"/>
            <a:ext cx="10658936" cy="5189413"/>
          </a:xfrm>
        </p:spPr>
      </p:pic>
    </p:spTree>
    <p:extLst>
      <p:ext uri="{BB962C8B-B14F-4D97-AF65-F5344CB8AC3E}">
        <p14:creationId xmlns:p14="http://schemas.microsoft.com/office/powerpoint/2010/main" val="179047649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89A1F7-60C9-4C3D-A77D-E444E05400AF}"/>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E589679E-E47D-4B9D-9FD1-A8436A715D05}"/>
              </a:ext>
            </a:extLst>
          </p:cNvPr>
          <p:cNvPicPr>
            <a:picLocks noGrp="1" noChangeAspect="1"/>
          </p:cNvPicPr>
          <p:nvPr>
            <p:ph idx="1"/>
          </p:nvPr>
        </p:nvPicPr>
        <p:blipFill>
          <a:blip r:embed="rId2"/>
          <a:stretch>
            <a:fillRect/>
          </a:stretch>
        </p:blipFill>
        <p:spPr>
          <a:xfrm>
            <a:off x="601249" y="336278"/>
            <a:ext cx="10752551" cy="5391045"/>
          </a:xfrm>
        </p:spPr>
      </p:pic>
    </p:spTree>
    <p:extLst>
      <p:ext uri="{BB962C8B-B14F-4D97-AF65-F5344CB8AC3E}">
        <p14:creationId xmlns:p14="http://schemas.microsoft.com/office/powerpoint/2010/main" val="315331731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DA60B-0035-4883-8C89-01EF979C4B3F}"/>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241FDCA4-7286-446F-AFD5-A42178E50F17}"/>
              </a:ext>
            </a:extLst>
          </p:cNvPr>
          <p:cNvPicPr>
            <a:picLocks noGrp="1" noChangeAspect="1"/>
          </p:cNvPicPr>
          <p:nvPr>
            <p:ph idx="1"/>
          </p:nvPr>
        </p:nvPicPr>
        <p:blipFill>
          <a:blip r:embed="rId2"/>
          <a:stretch>
            <a:fillRect/>
          </a:stretch>
        </p:blipFill>
        <p:spPr>
          <a:xfrm>
            <a:off x="979288" y="864297"/>
            <a:ext cx="10668368" cy="4083484"/>
          </a:xfrm>
        </p:spPr>
      </p:pic>
    </p:spTree>
    <p:extLst>
      <p:ext uri="{BB962C8B-B14F-4D97-AF65-F5344CB8AC3E}">
        <p14:creationId xmlns:p14="http://schemas.microsoft.com/office/powerpoint/2010/main" val="369364645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FBF0BF-105E-44CF-99C6-50F55489588A}"/>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D448F99A-EA11-4AB3-886C-AC7C0D32D09D}"/>
              </a:ext>
            </a:extLst>
          </p:cNvPr>
          <p:cNvPicPr>
            <a:picLocks noGrp="1" noChangeAspect="1"/>
          </p:cNvPicPr>
          <p:nvPr>
            <p:ph idx="1"/>
          </p:nvPr>
        </p:nvPicPr>
        <p:blipFill>
          <a:blip r:embed="rId2"/>
          <a:stretch>
            <a:fillRect/>
          </a:stretch>
        </p:blipFill>
        <p:spPr>
          <a:xfrm>
            <a:off x="838200" y="286775"/>
            <a:ext cx="9021427" cy="3590682"/>
          </a:xfrm>
        </p:spPr>
      </p:pic>
      <p:pic>
        <p:nvPicPr>
          <p:cNvPr id="7" name="Picture 6">
            <a:extLst>
              <a:ext uri="{FF2B5EF4-FFF2-40B4-BE49-F238E27FC236}">
                <a16:creationId xmlns:a16="http://schemas.microsoft.com/office/drawing/2014/main" id="{F12BE06E-5C4E-472E-9909-A15EA44A31B1}"/>
              </a:ext>
            </a:extLst>
          </p:cNvPr>
          <p:cNvPicPr>
            <a:picLocks noChangeAspect="1"/>
          </p:cNvPicPr>
          <p:nvPr/>
        </p:nvPicPr>
        <p:blipFill>
          <a:blip r:embed="rId3"/>
          <a:stretch>
            <a:fillRect/>
          </a:stretch>
        </p:blipFill>
        <p:spPr>
          <a:xfrm>
            <a:off x="2103870" y="4246031"/>
            <a:ext cx="8801325" cy="2104665"/>
          </a:xfrm>
          <a:prstGeom prst="rect">
            <a:avLst/>
          </a:prstGeom>
        </p:spPr>
      </p:pic>
    </p:spTree>
    <p:extLst>
      <p:ext uri="{BB962C8B-B14F-4D97-AF65-F5344CB8AC3E}">
        <p14:creationId xmlns:p14="http://schemas.microsoft.com/office/powerpoint/2010/main" val="30302733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94606-9496-6030-9101-7DE7610B05CA}"/>
              </a:ext>
            </a:extLst>
          </p:cNvPr>
          <p:cNvSpPr>
            <a:spLocks noGrp="1"/>
          </p:cNvSpPr>
          <p:nvPr>
            <p:ph type="title"/>
          </p:nvPr>
        </p:nvSpPr>
        <p:spPr/>
        <p:txBody>
          <a:bodyPr/>
          <a:lstStyle/>
          <a:p>
            <a:r>
              <a:rPr lang="en-IN" dirty="0">
                <a:solidFill>
                  <a:srgbClr val="FF0000"/>
                </a:solidFill>
              </a:rPr>
              <a:t>Word Sense</a:t>
            </a:r>
          </a:p>
        </p:txBody>
      </p:sp>
      <p:sp>
        <p:nvSpPr>
          <p:cNvPr id="3" name="Content Placeholder 2">
            <a:extLst>
              <a:ext uri="{FF2B5EF4-FFF2-40B4-BE49-F238E27FC236}">
                <a16:creationId xmlns:a16="http://schemas.microsoft.com/office/drawing/2014/main" id="{3EFC3832-972C-1B8D-F30D-234EC36C362A}"/>
              </a:ext>
            </a:extLst>
          </p:cNvPr>
          <p:cNvSpPr>
            <a:spLocks noGrp="1"/>
          </p:cNvSpPr>
          <p:nvPr>
            <p:ph idx="1"/>
          </p:nvPr>
        </p:nvSpPr>
        <p:spPr/>
        <p:txBody>
          <a:bodyPr/>
          <a:lstStyle/>
          <a:p>
            <a:r>
              <a:rPr lang="en-IN" dirty="0"/>
              <a:t>A sense (or word sense) is a discrete representation of one aspect of the meaning of a word.</a:t>
            </a:r>
          </a:p>
          <a:p>
            <a:r>
              <a:rPr lang="en-IN" dirty="0"/>
              <a:t>Generally, we represent each sense with a sub script. </a:t>
            </a:r>
          </a:p>
          <a:p>
            <a:r>
              <a:rPr lang="en-IN" dirty="0"/>
              <a:t>Bank</a:t>
            </a:r>
            <a:r>
              <a:rPr lang="en-IN" baseline="30000" dirty="0"/>
              <a:t>1</a:t>
            </a:r>
            <a:r>
              <a:rPr lang="en-IN" dirty="0"/>
              <a:t> and bank</a:t>
            </a:r>
            <a:r>
              <a:rPr lang="en-IN" baseline="30000" dirty="0"/>
              <a:t>2</a:t>
            </a:r>
            <a:r>
              <a:rPr lang="en-IN" dirty="0"/>
              <a:t>, mouse</a:t>
            </a:r>
            <a:r>
              <a:rPr lang="en-IN" baseline="30000" dirty="0"/>
              <a:t>1</a:t>
            </a:r>
            <a:r>
              <a:rPr lang="en-IN" dirty="0"/>
              <a:t> and mouse</a:t>
            </a:r>
            <a:r>
              <a:rPr lang="en-IN" baseline="30000" dirty="0"/>
              <a:t>2</a:t>
            </a:r>
            <a:r>
              <a:rPr lang="en-IN" dirty="0"/>
              <a:t>. </a:t>
            </a:r>
          </a:p>
          <a:p>
            <a:r>
              <a:rPr lang="en-IN" dirty="0"/>
              <a:t>In context , its easy to see the different meanings:</a:t>
            </a:r>
          </a:p>
          <a:p>
            <a:r>
              <a:rPr lang="en-IN" dirty="0"/>
              <a:t>Mouse</a:t>
            </a:r>
            <a:r>
              <a:rPr lang="en-IN" baseline="30000" dirty="0"/>
              <a:t>1</a:t>
            </a:r>
            <a:r>
              <a:rPr lang="en-IN" dirty="0"/>
              <a:t> : A mouse controlling a computer system.</a:t>
            </a:r>
          </a:p>
          <a:p>
            <a:r>
              <a:rPr lang="en-IN" dirty="0"/>
              <a:t>Mouse</a:t>
            </a:r>
            <a:r>
              <a:rPr lang="en-IN" baseline="30000" dirty="0"/>
              <a:t>2</a:t>
            </a:r>
            <a:r>
              <a:rPr lang="en-IN" dirty="0"/>
              <a:t>: a quite animal like mouse</a:t>
            </a:r>
          </a:p>
        </p:txBody>
      </p:sp>
    </p:spTree>
    <p:extLst>
      <p:ext uri="{BB962C8B-B14F-4D97-AF65-F5344CB8AC3E}">
        <p14:creationId xmlns:p14="http://schemas.microsoft.com/office/powerpoint/2010/main" val="147918552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CD25D9-7C61-4F9B-987E-BC8C3D2DFFEB}"/>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2EF4913B-2F41-49AF-9ADB-4E13D165CCB7}"/>
              </a:ext>
            </a:extLst>
          </p:cNvPr>
          <p:cNvPicPr>
            <a:picLocks noGrp="1" noChangeAspect="1"/>
          </p:cNvPicPr>
          <p:nvPr>
            <p:ph idx="1"/>
          </p:nvPr>
        </p:nvPicPr>
        <p:blipFill>
          <a:blip r:embed="rId2"/>
          <a:stretch>
            <a:fillRect/>
          </a:stretch>
        </p:blipFill>
        <p:spPr>
          <a:xfrm>
            <a:off x="1623253" y="751562"/>
            <a:ext cx="8945494" cy="4232144"/>
          </a:xfrm>
        </p:spPr>
      </p:pic>
    </p:spTree>
    <p:extLst>
      <p:ext uri="{BB962C8B-B14F-4D97-AF65-F5344CB8AC3E}">
        <p14:creationId xmlns:p14="http://schemas.microsoft.com/office/powerpoint/2010/main" val="79459510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FC79EA-4590-4FD8-A4FD-2E539B63BAB0}"/>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51A81227-BD83-4B83-AEA9-0AADFBCB11BC}"/>
              </a:ext>
            </a:extLst>
          </p:cNvPr>
          <p:cNvPicPr>
            <a:picLocks noGrp="1" noChangeAspect="1"/>
          </p:cNvPicPr>
          <p:nvPr>
            <p:ph idx="1"/>
          </p:nvPr>
        </p:nvPicPr>
        <p:blipFill>
          <a:blip r:embed="rId2"/>
          <a:stretch>
            <a:fillRect/>
          </a:stretch>
        </p:blipFill>
        <p:spPr>
          <a:xfrm>
            <a:off x="1585187" y="119535"/>
            <a:ext cx="7882952" cy="2043728"/>
          </a:xfrm>
        </p:spPr>
      </p:pic>
      <p:pic>
        <p:nvPicPr>
          <p:cNvPr id="9" name="Picture 8">
            <a:extLst>
              <a:ext uri="{FF2B5EF4-FFF2-40B4-BE49-F238E27FC236}">
                <a16:creationId xmlns:a16="http://schemas.microsoft.com/office/drawing/2014/main" id="{42336BD7-7DF7-4419-879D-6C9AC2E0D81E}"/>
              </a:ext>
            </a:extLst>
          </p:cNvPr>
          <p:cNvPicPr>
            <a:picLocks noChangeAspect="1"/>
          </p:cNvPicPr>
          <p:nvPr/>
        </p:nvPicPr>
        <p:blipFill>
          <a:blip r:embed="rId3"/>
          <a:stretch>
            <a:fillRect/>
          </a:stretch>
        </p:blipFill>
        <p:spPr>
          <a:xfrm>
            <a:off x="2723861" y="2052095"/>
            <a:ext cx="5744769" cy="4552672"/>
          </a:xfrm>
          <a:prstGeom prst="rect">
            <a:avLst/>
          </a:prstGeom>
        </p:spPr>
      </p:pic>
    </p:spTree>
    <p:extLst>
      <p:ext uri="{BB962C8B-B14F-4D97-AF65-F5344CB8AC3E}">
        <p14:creationId xmlns:p14="http://schemas.microsoft.com/office/powerpoint/2010/main" val="6879926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7CCEC-BDAB-404D-B562-F26A83590863}"/>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DB5FE5B5-D826-423A-BE32-0B584C57B9A7}"/>
              </a:ext>
            </a:extLst>
          </p:cNvPr>
          <p:cNvPicPr>
            <a:picLocks noGrp="1" noChangeAspect="1"/>
          </p:cNvPicPr>
          <p:nvPr>
            <p:ph idx="1"/>
          </p:nvPr>
        </p:nvPicPr>
        <p:blipFill>
          <a:blip r:embed="rId2"/>
          <a:stretch>
            <a:fillRect/>
          </a:stretch>
        </p:blipFill>
        <p:spPr>
          <a:xfrm>
            <a:off x="1177552" y="389241"/>
            <a:ext cx="8602502" cy="2777647"/>
          </a:xfrm>
        </p:spPr>
      </p:pic>
      <p:pic>
        <p:nvPicPr>
          <p:cNvPr id="7" name="Picture 6">
            <a:extLst>
              <a:ext uri="{FF2B5EF4-FFF2-40B4-BE49-F238E27FC236}">
                <a16:creationId xmlns:a16="http://schemas.microsoft.com/office/drawing/2014/main" id="{4D1D7986-5F3A-43ED-9474-7AA37759F58F}"/>
              </a:ext>
            </a:extLst>
          </p:cNvPr>
          <p:cNvPicPr>
            <a:picLocks noChangeAspect="1"/>
          </p:cNvPicPr>
          <p:nvPr/>
        </p:nvPicPr>
        <p:blipFill>
          <a:blip r:embed="rId3"/>
          <a:stretch>
            <a:fillRect/>
          </a:stretch>
        </p:blipFill>
        <p:spPr>
          <a:xfrm>
            <a:off x="2787327" y="3501029"/>
            <a:ext cx="5717845" cy="2723772"/>
          </a:xfrm>
          <a:prstGeom prst="rect">
            <a:avLst/>
          </a:prstGeom>
        </p:spPr>
      </p:pic>
    </p:spTree>
    <p:extLst>
      <p:ext uri="{BB962C8B-B14F-4D97-AF65-F5344CB8AC3E}">
        <p14:creationId xmlns:p14="http://schemas.microsoft.com/office/powerpoint/2010/main" val="322474598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B1DD99-6D96-4CDC-8290-A5410AF86BC0}"/>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D87F7FE5-DD57-4D13-B41E-5C2FD670D636}"/>
              </a:ext>
            </a:extLst>
          </p:cNvPr>
          <p:cNvPicPr>
            <a:picLocks noGrp="1" noChangeAspect="1"/>
          </p:cNvPicPr>
          <p:nvPr>
            <p:ph idx="1"/>
          </p:nvPr>
        </p:nvPicPr>
        <p:blipFill>
          <a:blip r:embed="rId2"/>
          <a:stretch>
            <a:fillRect/>
          </a:stretch>
        </p:blipFill>
        <p:spPr>
          <a:xfrm>
            <a:off x="1448906" y="88300"/>
            <a:ext cx="8208359" cy="2993103"/>
          </a:xfrm>
        </p:spPr>
      </p:pic>
      <p:pic>
        <p:nvPicPr>
          <p:cNvPr id="7" name="Picture 6">
            <a:extLst>
              <a:ext uri="{FF2B5EF4-FFF2-40B4-BE49-F238E27FC236}">
                <a16:creationId xmlns:a16="http://schemas.microsoft.com/office/drawing/2014/main" id="{7EEB3594-89BF-4CC2-BD95-69DE0A1BE670}"/>
              </a:ext>
            </a:extLst>
          </p:cNvPr>
          <p:cNvPicPr>
            <a:picLocks noChangeAspect="1"/>
          </p:cNvPicPr>
          <p:nvPr/>
        </p:nvPicPr>
        <p:blipFill>
          <a:blip r:embed="rId3"/>
          <a:stretch>
            <a:fillRect/>
          </a:stretch>
        </p:blipFill>
        <p:spPr>
          <a:xfrm>
            <a:off x="3926069" y="2808788"/>
            <a:ext cx="2686425" cy="3419952"/>
          </a:xfrm>
          <a:prstGeom prst="rect">
            <a:avLst/>
          </a:prstGeom>
        </p:spPr>
      </p:pic>
    </p:spTree>
    <p:extLst>
      <p:ext uri="{BB962C8B-B14F-4D97-AF65-F5344CB8AC3E}">
        <p14:creationId xmlns:p14="http://schemas.microsoft.com/office/powerpoint/2010/main" val="315592951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EAC377-E725-4B4B-A9BB-32E3039D8AD8}"/>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78674D2D-30E0-46CA-8A47-F3F6DB631C3A}"/>
              </a:ext>
            </a:extLst>
          </p:cNvPr>
          <p:cNvPicPr>
            <a:picLocks noGrp="1" noChangeAspect="1"/>
          </p:cNvPicPr>
          <p:nvPr>
            <p:ph idx="1"/>
          </p:nvPr>
        </p:nvPicPr>
        <p:blipFill>
          <a:blip r:embed="rId2"/>
          <a:stretch>
            <a:fillRect/>
          </a:stretch>
        </p:blipFill>
        <p:spPr>
          <a:xfrm>
            <a:off x="420415" y="638827"/>
            <a:ext cx="10933385" cy="4910203"/>
          </a:xfrm>
        </p:spPr>
      </p:pic>
    </p:spTree>
    <p:extLst>
      <p:ext uri="{BB962C8B-B14F-4D97-AF65-F5344CB8AC3E}">
        <p14:creationId xmlns:p14="http://schemas.microsoft.com/office/powerpoint/2010/main" val="423971523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E25C70-435E-431C-A84C-F819A56BB050}"/>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537C5946-4920-49CE-8EFD-7F400A0606A0}"/>
              </a:ext>
            </a:extLst>
          </p:cNvPr>
          <p:cNvPicPr>
            <a:picLocks noGrp="1" noChangeAspect="1"/>
          </p:cNvPicPr>
          <p:nvPr>
            <p:ph idx="1"/>
          </p:nvPr>
        </p:nvPicPr>
        <p:blipFill>
          <a:blip r:embed="rId2"/>
          <a:stretch>
            <a:fillRect/>
          </a:stretch>
        </p:blipFill>
        <p:spPr>
          <a:xfrm>
            <a:off x="823279" y="0"/>
            <a:ext cx="10169657" cy="4533841"/>
          </a:xfrm>
        </p:spPr>
      </p:pic>
      <p:pic>
        <p:nvPicPr>
          <p:cNvPr id="7" name="Picture 6">
            <a:extLst>
              <a:ext uri="{FF2B5EF4-FFF2-40B4-BE49-F238E27FC236}">
                <a16:creationId xmlns:a16="http://schemas.microsoft.com/office/drawing/2014/main" id="{7EE65012-4FA8-47DC-8487-980317B83310}"/>
              </a:ext>
            </a:extLst>
          </p:cNvPr>
          <p:cNvPicPr>
            <a:picLocks noChangeAspect="1"/>
          </p:cNvPicPr>
          <p:nvPr/>
        </p:nvPicPr>
        <p:blipFill>
          <a:blip r:embed="rId3"/>
          <a:stretch>
            <a:fillRect/>
          </a:stretch>
        </p:blipFill>
        <p:spPr>
          <a:xfrm>
            <a:off x="2654865" y="4656044"/>
            <a:ext cx="8029836" cy="485843"/>
          </a:xfrm>
          <a:prstGeom prst="rect">
            <a:avLst/>
          </a:prstGeom>
        </p:spPr>
      </p:pic>
      <p:pic>
        <p:nvPicPr>
          <p:cNvPr id="9" name="Picture 8">
            <a:extLst>
              <a:ext uri="{FF2B5EF4-FFF2-40B4-BE49-F238E27FC236}">
                <a16:creationId xmlns:a16="http://schemas.microsoft.com/office/drawing/2014/main" id="{BC98BBBE-BE07-4538-87E5-5422BDAC2045}"/>
              </a:ext>
            </a:extLst>
          </p:cNvPr>
          <p:cNvPicPr>
            <a:picLocks noChangeAspect="1"/>
          </p:cNvPicPr>
          <p:nvPr/>
        </p:nvPicPr>
        <p:blipFill>
          <a:blip r:embed="rId4"/>
          <a:stretch>
            <a:fillRect/>
          </a:stretch>
        </p:blipFill>
        <p:spPr>
          <a:xfrm>
            <a:off x="3640643" y="5731549"/>
            <a:ext cx="3658111" cy="447737"/>
          </a:xfrm>
          <a:prstGeom prst="rect">
            <a:avLst/>
          </a:prstGeom>
        </p:spPr>
      </p:pic>
    </p:spTree>
    <p:extLst>
      <p:ext uri="{BB962C8B-B14F-4D97-AF65-F5344CB8AC3E}">
        <p14:creationId xmlns:p14="http://schemas.microsoft.com/office/powerpoint/2010/main" val="113530854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BE31FD-AC45-4698-88BC-F573E188DD48}"/>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49568AB4-65FF-4F4A-AA6C-17BAE6A4FE02}"/>
              </a:ext>
            </a:extLst>
          </p:cNvPr>
          <p:cNvPicPr>
            <a:picLocks noGrp="1" noChangeAspect="1"/>
          </p:cNvPicPr>
          <p:nvPr>
            <p:ph idx="1"/>
          </p:nvPr>
        </p:nvPicPr>
        <p:blipFill>
          <a:blip r:embed="rId2"/>
          <a:stretch>
            <a:fillRect/>
          </a:stretch>
        </p:blipFill>
        <p:spPr>
          <a:xfrm>
            <a:off x="1167323" y="626302"/>
            <a:ext cx="8831872" cy="4305191"/>
          </a:xfrm>
        </p:spPr>
      </p:pic>
    </p:spTree>
    <p:extLst>
      <p:ext uri="{BB962C8B-B14F-4D97-AF65-F5344CB8AC3E}">
        <p14:creationId xmlns:p14="http://schemas.microsoft.com/office/powerpoint/2010/main" val="31994225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07B778-8FD1-9841-3A2F-10FA220F3DF9}"/>
              </a:ext>
            </a:extLst>
          </p:cNvPr>
          <p:cNvSpPr>
            <a:spLocks noGrp="1"/>
          </p:cNvSpPr>
          <p:nvPr>
            <p:ph type="title"/>
          </p:nvPr>
        </p:nvSpPr>
        <p:spPr/>
        <p:txBody>
          <a:bodyPr>
            <a:normAutofit/>
          </a:bodyPr>
          <a:lstStyle/>
          <a:p>
            <a:r>
              <a:rPr lang="en-US" sz="4400" b="0" i="0" u="none" strike="noStrike" baseline="0" dirty="0">
                <a:solidFill>
                  <a:srgbClr val="FF0000"/>
                </a:solidFill>
                <a:latin typeface="CIDFont+F2"/>
              </a:rPr>
              <a:t>Relations between </a:t>
            </a:r>
            <a:r>
              <a:rPr lang="en-US" sz="4400" b="0" i="0" u="none" strike="noStrike" baseline="0">
                <a:solidFill>
                  <a:srgbClr val="FF0000"/>
                </a:solidFill>
                <a:latin typeface="CIDFont+F2"/>
              </a:rPr>
              <a:t>senses: (IMP)</a:t>
            </a:r>
            <a:br>
              <a:rPr lang="en-IN" sz="4400" b="0" i="0" u="none" strike="noStrike" baseline="0" dirty="0">
                <a:solidFill>
                  <a:srgbClr val="FF0000"/>
                </a:solidFill>
                <a:latin typeface="CIDFont+F2"/>
              </a:rPr>
            </a:br>
            <a:endParaRPr lang="en-IN" dirty="0">
              <a:solidFill>
                <a:srgbClr val="FF0000"/>
              </a:solidFill>
            </a:endParaRPr>
          </a:p>
        </p:txBody>
      </p:sp>
      <p:sp>
        <p:nvSpPr>
          <p:cNvPr id="3" name="Content Placeholder 2">
            <a:extLst>
              <a:ext uri="{FF2B5EF4-FFF2-40B4-BE49-F238E27FC236}">
                <a16:creationId xmlns:a16="http://schemas.microsoft.com/office/drawing/2014/main" id="{67FE0EA0-9A58-81A7-03BE-07A7EF42981B}"/>
              </a:ext>
            </a:extLst>
          </p:cNvPr>
          <p:cNvSpPr>
            <a:spLocks noGrp="1"/>
          </p:cNvSpPr>
          <p:nvPr>
            <p:ph idx="1"/>
          </p:nvPr>
        </p:nvSpPr>
        <p:spPr/>
        <p:txBody>
          <a:bodyPr>
            <a:normAutofit/>
          </a:bodyPr>
          <a:lstStyle/>
          <a:p>
            <a:r>
              <a:rPr lang="en-US" sz="2800" b="0" i="0" u="none" strike="noStrike" baseline="0" dirty="0">
                <a:latin typeface="CIDFont+F2"/>
              </a:rPr>
              <a:t>Synonym</a:t>
            </a:r>
          </a:p>
          <a:p>
            <a:r>
              <a:rPr lang="en-IN" sz="2800" b="0" i="0" u="none" strike="noStrike" baseline="0" dirty="0">
                <a:latin typeface="CIDFont+F2"/>
              </a:rPr>
              <a:t>Antonym</a:t>
            </a:r>
          </a:p>
          <a:p>
            <a:r>
              <a:rPr lang="en-IN" sz="2800" b="0" i="0" u="none" strike="noStrike" baseline="0" dirty="0">
                <a:latin typeface="CIDFont+F2"/>
              </a:rPr>
              <a:t>Hyponym</a:t>
            </a:r>
          </a:p>
          <a:p>
            <a:r>
              <a:rPr lang="en-IN" sz="2800" b="0" i="0" u="none" strike="noStrike" baseline="0" dirty="0">
                <a:latin typeface="CIDFont+F2"/>
              </a:rPr>
              <a:t>Hypernym</a:t>
            </a:r>
          </a:p>
          <a:p>
            <a:r>
              <a:rPr lang="en-IN" sz="2800" b="0" i="0" u="none" strike="noStrike" baseline="0" dirty="0">
                <a:latin typeface="CIDFont+F2"/>
              </a:rPr>
              <a:t>Meronym</a:t>
            </a:r>
          </a:p>
          <a:p>
            <a:r>
              <a:rPr lang="en-IN" sz="2800" b="0" i="0" u="none" strike="noStrike" baseline="0" dirty="0">
                <a:latin typeface="CIDFont+F2"/>
              </a:rPr>
              <a:t>Metonymy</a:t>
            </a:r>
          </a:p>
        </p:txBody>
      </p:sp>
    </p:spTree>
    <p:extLst>
      <p:ext uri="{BB962C8B-B14F-4D97-AF65-F5344CB8AC3E}">
        <p14:creationId xmlns:p14="http://schemas.microsoft.com/office/powerpoint/2010/main" val="420367247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1767</TotalTime>
  <Words>5813</Words>
  <Application>Microsoft Office PowerPoint</Application>
  <PresentationFormat>Widescreen</PresentationFormat>
  <Paragraphs>417</Paragraphs>
  <Slides>86</Slides>
  <Notes>0</Notes>
  <HiddenSlides>4</HiddenSlides>
  <MMClips>0</MMClips>
  <ScaleCrop>false</ScaleCrop>
  <HeadingPairs>
    <vt:vector size="6" baseType="variant">
      <vt:variant>
        <vt:lpstr>Fonts Used</vt:lpstr>
      </vt:variant>
      <vt:variant>
        <vt:i4>22</vt:i4>
      </vt:variant>
      <vt:variant>
        <vt:lpstr>Theme</vt:lpstr>
      </vt:variant>
      <vt:variant>
        <vt:i4>1</vt:i4>
      </vt:variant>
      <vt:variant>
        <vt:lpstr>Slide Titles</vt:lpstr>
      </vt:variant>
      <vt:variant>
        <vt:i4>86</vt:i4>
      </vt:variant>
    </vt:vector>
  </HeadingPairs>
  <TitlesOfParts>
    <vt:vector size="109" baseType="lpstr">
      <vt:lpstr>-apple-system</vt:lpstr>
      <vt:lpstr>Arial</vt:lpstr>
      <vt:lpstr>Arial</vt:lpstr>
      <vt:lpstr>Calibri</vt:lpstr>
      <vt:lpstr>Calibri Light</vt:lpstr>
      <vt:lpstr>Cambria Math</vt:lpstr>
      <vt:lpstr>CIDFont+F2</vt:lpstr>
      <vt:lpstr>CIDFont+F3</vt:lpstr>
      <vt:lpstr>EB Garamond</vt:lpstr>
      <vt:lpstr>gt-regular</vt:lpstr>
      <vt:lpstr>Heebo</vt:lpstr>
      <vt:lpstr>HelveticaNeue</vt:lpstr>
      <vt:lpstr>NimbusRomNo9L-Medi</vt:lpstr>
      <vt:lpstr>NimbusRomNo9L-Regu</vt:lpstr>
      <vt:lpstr>Nunito</vt:lpstr>
      <vt:lpstr>proxima-nova</vt:lpstr>
      <vt:lpstr>SegoeUI</vt:lpstr>
      <vt:lpstr>SegoeUI,Bold</vt:lpstr>
      <vt:lpstr>sohne</vt:lpstr>
      <vt:lpstr>source-serif-pro</vt:lpstr>
      <vt:lpstr>Symbol</vt:lpstr>
      <vt:lpstr>urw-din</vt:lpstr>
      <vt:lpstr>Office Theme</vt:lpstr>
      <vt:lpstr>Module 4</vt:lpstr>
      <vt:lpstr>Content</vt:lpstr>
      <vt:lpstr>Introduction</vt:lpstr>
      <vt:lpstr>Parts of semantic Analysis</vt:lpstr>
      <vt:lpstr>PowerPoint Presentation</vt:lpstr>
      <vt:lpstr>Lexical Semantics</vt:lpstr>
      <vt:lpstr>Ambiguity and word senses</vt:lpstr>
      <vt:lpstr>Word Sense</vt:lpstr>
      <vt:lpstr>Relations between senses: (IMP) </vt:lpstr>
      <vt:lpstr>Synonyms :  </vt:lpstr>
      <vt:lpstr>Antonyms :</vt:lpstr>
      <vt:lpstr>Hoponym (Class-object)</vt:lpstr>
      <vt:lpstr>Hypernyms (Class-Object)</vt:lpstr>
      <vt:lpstr>Hypernymy and Hyponymy</vt:lpstr>
      <vt:lpstr>Hypernymy and Hyponymy</vt:lpstr>
      <vt:lpstr>Homonyms</vt:lpstr>
      <vt:lpstr>Meronomy (part-to-whole relation)</vt:lpstr>
      <vt:lpstr>Polysemy</vt:lpstr>
      <vt:lpstr>Polysemy</vt:lpstr>
      <vt:lpstr>Difference between Polysemy and Homonymy</vt:lpstr>
      <vt:lpstr>Metonymy </vt:lpstr>
      <vt:lpstr>PowerPoint Presentation</vt:lpstr>
      <vt:lpstr>Introduction to WordNet</vt:lpstr>
      <vt:lpstr>WordNet</vt:lpstr>
      <vt:lpstr>PowerPoint Presentation</vt:lpstr>
      <vt:lpstr>PowerPoint Presentation</vt:lpstr>
      <vt:lpstr>PowerPoint Presentation</vt:lpstr>
      <vt:lpstr>Gloss</vt:lpstr>
      <vt:lpstr>Synset</vt:lpstr>
      <vt:lpstr>The Structure of a Wordnet </vt:lpstr>
      <vt:lpstr>Words, Senses, and Synsets </vt:lpstr>
      <vt:lpstr>Sense Relations in WordNet</vt:lpstr>
      <vt:lpstr>PowerPoint Presentation</vt:lpstr>
      <vt:lpstr>PowerPoint Presentation</vt:lpstr>
      <vt:lpstr>Synset Relations </vt:lpstr>
      <vt:lpstr>PowerPoint Presentation</vt:lpstr>
      <vt:lpstr>The Distinction Between WordNET and Thesaurus</vt:lpstr>
      <vt:lpstr>Cosine distance between documents</vt:lpstr>
      <vt:lpstr>PowerPoint Presentation</vt:lpstr>
      <vt:lpstr>PowerPoint Presentation</vt:lpstr>
      <vt:lpstr>PowerPoint Presentation</vt:lpstr>
      <vt:lpstr>Algorithms to transform the text into embeddings (or vectors) </vt:lpstr>
      <vt:lpstr>PowerPoint Presentation</vt:lpstr>
      <vt:lpstr>Numerical:</vt:lpstr>
      <vt:lpstr>PowerPoint Presentation</vt:lpstr>
      <vt:lpstr>2) TF-IDF method </vt:lpstr>
      <vt:lpstr>PowerPoint Presentation</vt:lpstr>
      <vt:lpstr>PowerPoint Presentation</vt:lpstr>
      <vt:lpstr>PowerPoint Presentation</vt:lpstr>
      <vt:lpstr>PowerPoint Presentation</vt:lpstr>
      <vt:lpstr>PowerPoint Presentation</vt:lpstr>
      <vt:lpstr>TF-IDF Numerical</vt:lpstr>
      <vt:lpstr>Example of TF-IDF calculation</vt:lpstr>
      <vt:lpstr>PowerPoint Presentation</vt:lpstr>
      <vt:lpstr>Step 2 : Calculate IDF for each term</vt:lpstr>
      <vt:lpstr>Step 3 – Calculate TF-IDF score for each term </vt:lpstr>
      <vt:lpstr>Metrics to calculate the similarity between embeddings </vt:lpstr>
      <vt:lpstr>Cosine similarity</vt:lpstr>
      <vt:lpstr>PowerPoint Presentation</vt:lpstr>
      <vt:lpstr>Problem based on IDF [Home Assignment]</vt:lpstr>
      <vt:lpstr>Word sense disambiguation</vt:lpstr>
      <vt:lpstr>PowerPoint Presentation</vt:lpstr>
      <vt:lpstr>Approaches for Word Sense Disambiguation</vt:lpstr>
      <vt:lpstr>Supervised</vt:lpstr>
      <vt:lpstr>PowerPoint Presentation</vt:lpstr>
      <vt:lpstr>PowerPoint Presentation</vt:lpstr>
      <vt:lpstr>Unsupervised</vt:lpstr>
      <vt:lpstr>Knowledge Based </vt:lpstr>
      <vt:lpstr>Applications of Word Sense Disambiguation (WSD) </vt:lpstr>
      <vt:lpstr>PowerPoint Presentation</vt:lpstr>
      <vt:lpstr>Difficulties in Word Sense Disambiguation (WSD)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Module 4</dc:title>
  <dc:creator>Dipali Koshti</dc:creator>
  <cp:lastModifiedBy>hp</cp:lastModifiedBy>
  <cp:revision>99</cp:revision>
  <dcterms:created xsi:type="dcterms:W3CDTF">2023-03-22T17:01:40Z</dcterms:created>
  <dcterms:modified xsi:type="dcterms:W3CDTF">2023-09-27T07:16:10Z</dcterms:modified>
</cp:coreProperties>
</file>